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jpg" ContentType="image/jpeg"/>
  <Default Extension="mp3" ContentType="audio/mp3"/>
  <Default Extension="rels" ContentType="application/vnd.openxmlformats-package.relationship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0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881247f80eae4f7c" /><Relationship Type="http://schemas.openxmlformats.org/officeDocument/2006/relationships/extended-properties" Target="/docProps/app.xml" Id="rId2" /><Relationship Type="http://schemas.openxmlformats.org/package/2006/relationships/metadata/core-properties" Target="/docProps/core.xml" Id="R06e533bef6e440d9" /><Relationship Type="http://schemas.openxmlformats.org/officeDocument/2006/relationships/custom-properties" Target="/docProps/custom.xml" Id="R970f68008d2c4f2b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Relationship Type="http://schemas.openxmlformats.org/officeDocument/2006/relationships/slide" Target="/ppt/slides/slide13.xml" Id="rId18" /><Relationship Type="http://schemas.openxmlformats.org/officeDocument/2006/relationships/slide" Target="/ppt/slides/slide14.xml" Id="rId19" /><Relationship Type="http://schemas.openxmlformats.org/officeDocument/2006/relationships/slide" Target="/ppt/slides/slide15.xml" Id="rId20" /><Relationship Type="http://schemas.openxmlformats.org/officeDocument/2006/relationships/slide" Target="/ppt/slides/slide16.xml" Id="rId21" /><Relationship Type="http://schemas.openxmlformats.org/officeDocument/2006/relationships/slide" Target="/ppt/slides/slide17.xml" Id="rId22" /><Relationship Type="http://schemas.openxmlformats.org/officeDocument/2006/relationships/slide" Target="/ppt/slides/slide18.xml" Id="rId23" /><Relationship Type="http://schemas.openxmlformats.org/officeDocument/2006/relationships/slide" Target="/ppt/slides/slide19.xml" Id="rId24" /><Relationship Type="http://schemas.openxmlformats.org/officeDocument/2006/relationships/slide" Target="/ppt/slides/slide20.xml" Id="rId25" /><Relationship Type="http://schemas.openxmlformats.org/officeDocument/2006/relationships/slide" Target="/ppt/slides/slide21.xml" Id="rId26" /><Relationship Type="http://schemas.openxmlformats.org/officeDocument/2006/relationships/slide" Target="/ppt/slides/slide22.xml" Id="rId27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Relationship Type="http://schemas.openxmlformats.org/officeDocument/2006/relationships/slideLayout" Target="/ppt/slideLayouts/slideLayout12.xml" Id="rId13" /><Relationship Type="http://schemas.openxmlformats.org/officeDocument/2006/relationships/slideLayout" Target="/ppt/slideLayouts/slideLayout13.xml" Id="rId14" /><Relationship Type="http://schemas.openxmlformats.org/officeDocument/2006/relationships/slideLayout" Target="/ppt/slideLayouts/slideLayout14.xml" Id="rId15" /><Relationship Type="http://schemas.openxmlformats.org/officeDocument/2006/relationships/slideLayout" Target="/ppt/slideLayouts/slideLayout15.xml" Id="rId16" /><Relationship Type="http://schemas.openxmlformats.org/officeDocument/2006/relationships/slideLayout" Target="/ppt/slideLayouts/slideLayout16.xml" Id="rId17" /><Relationship Type="http://schemas.openxmlformats.org/officeDocument/2006/relationships/slideLayout" Target="/ppt/slideLayouts/slideLayout17.xml" Id="rId18" /><Relationship Type="http://schemas.openxmlformats.org/officeDocument/2006/relationships/slideLayout" Target="/ppt/slideLayouts/slideLayout18.xml" Id="rId19" /><Relationship Type="http://schemas.openxmlformats.org/officeDocument/2006/relationships/slideLayout" Target="/ppt/slideLayouts/slideLayout19.xml" Id="rId20" /><Relationship Type="http://schemas.openxmlformats.org/officeDocument/2006/relationships/slideLayout" Target="/ppt/slideLayouts/slideLayout20.xml" Id="rId21" /><Relationship Type="http://schemas.openxmlformats.org/officeDocument/2006/relationships/slideLayout" Target="/ppt/slideLayouts/slideLayout21.xml" Id="rId22" /><Relationship Type="http://schemas.openxmlformats.org/officeDocument/2006/relationships/slideLayout" Target="/ppt/slideLayouts/slideLayout22.xml" Id="rId23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Relationship Type="http://schemas.openxmlformats.org/officeDocument/2006/relationships/image" Target="/ppt/media/image2.png" Id="rId3" /><Relationship Type="http://schemas.openxmlformats.org/officeDocument/2006/relationships/image" Target="/ppt/media/image3.png" Id="rId4" /><Relationship Type="http://schemas.openxmlformats.org/officeDocument/2006/relationships/image" Target="/ppt/media/image4.png" Id="rId5" /><Relationship Type="http://schemas.openxmlformats.org/officeDocument/2006/relationships/image" Target="/ppt/media/image5.png" Id="rId6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9.jpg" Id="rId2" /><Relationship Type="http://schemas.openxmlformats.org/officeDocument/2006/relationships/image" Target="/ppt/media/image10.jpg" Id="rId3" /><Relationship Type="http://schemas.openxmlformats.org/officeDocument/2006/relationships/image" Target="/ppt/media/image25.png" Id="rId4" /><Relationship Type="http://schemas.openxmlformats.org/officeDocument/2006/relationships/image" Target="/ppt/media/image26.png" Id="rId5" /><Relationship Type="http://schemas.openxmlformats.org/officeDocument/2006/relationships/image" Target="/ppt/media/image27.png" Id="rId6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28.png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image" Target="/ppt/media/image29.png" Id="rId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11.jpg" Id="rId2" /><Relationship Type="http://schemas.openxmlformats.org/officeDocument/2006/relationships/image" Target="/ppt/media/image30.png" Id="rId3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Id1" /><Relationship Type="http://schemas.openxmlformats.org/officeDocument/2006/relationships/image" Target="/ppt/media/image31.png" Id="rId2" /><Relationship Type="http://schemas.openxmlformats.org/officeDocument/2006/relationships/image" Target="/ppt/media/image32.png" Id="rId5" /><Relationship Type="http://schemas.openxmlformats.org/officeDocument/2006/relationships/video" Target="/media/mediadata.mp3" Id="rId4" /><Relationship Type="http://schemas.microsoft.com/office/2007/relationships/media" Target="/media/mediadata.mp3" Id="rId3" /><Relationship Type="http://schemas.openxmlformats.org/officeDocument/2006/relationships/image" Target="/ppt/media/image33.png" Id="rId6" /><Relationship Type="http://schemas.openxmlformats.org/officeDocument/2006/relationships/image" Target="/ppt/media/image34.png" Id="rId7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1" /><Relationship Type="http://schemas.openxmlformats.org/officeDocument/2006/relationships/image" Target="/ppt/media/image35.png" Id="rId2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6.xml" Id="rId1" /><Relationship Type="http://schemas.openxmlformats.org/officeDocument/2006/relationships/image" Target="/ppt/media/image36.png" Id="rId2" /><Relationship Type="http://schemas.openxmlformats.org/officeDocument/2006/relationships/image" Target="/ppt/media/image37.png" Id="rId5" /><Relationship Type="http://schemas.openxmlformats.org/officeDocument/2006/relationships/video" Target="/media/mediadata2.mp3" Id="rId4" /><Relationship Type="http://schemas.microsoft.com/office/2007/relationships/media" Target="/media/mediadata2.mp3" Id="rId3" /><Relationship Type="http://schemas.openxmlformats.org/officeDocument/2006/relationships/image" Target="/ppt/media/image38.png" Id="rId6" /><Relationship Type="http://schemas.openxmlformats.org/officeDocument/2006/relationships/image" Target="/ppt/media/image39.png" Id="rId7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7.xml" Id="rId1" /><Relationship Type="http://schemas.openxmlformats.org/officeDocument/2006/relationships/image" Target="/ppt/media/image40.png" Id="rId2" /><Relationship Type="http://schemas.openxmlformats.org/officeDocument/2006/relationships/image" Target="/ppt/media/image41.png" Id="rId5" /><Relationship Type="http://schemas.openxmlformats.org/officeDocument/2006/relationships/video" Target="/media/mediadata3.mp3" Id="rId4" /><Relationship Type="http://schemas.microsoft.com/office/2007/relationships/media" Target="/media/mediadata3.mp3" Id="rId3" /><Relationship Type="http://schemas.openxmlformats.org/officeDocument/2006/relationships/image" Target="/ppt/media/image42.png" Id="rId6" /><Relationship Type="http://schemas.openxmlformats.org/officeDocument/2006/relationships/image" Target="/ppt/media/image43.png" Id="rId7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8.xml" Id="rId1" /><Relationship Type="http://schemas.openxmlformats.org/officeDocument/2006/relationships/image" Target="/ppt/media/image44.png" Id="rId2" /><Relationship Type="http://schemas.openxmlformats.org/officeDocument/2006/relationships/image" Target="/ppt/media/image45.png" Id="rId5" /><Relationship Type="http://schemas.openxmlformats.org/officeDocument/2006/relationships/video" Target="/media/mediadata4.mp3" Id="rId4" /><Relationship Type="http://schemas.microsoft.com/office/2007/relationships/media" Target="/media/mediadata4.mp3" Id="rId3" /><Relationship Type="http://schemas.openxmlformats.org/officeDocument/2006/relationships/image" Target="/ppt/media/image46.png" Id="rId6" /><Relationship Type="http://schemas.openxmlformats.org/officeDocument/2006/relationships/image" Target="/ppt/media/image47.png" Id="rId7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9.xml" Id="rId1" /><Relationship Type="http://schemas.openxmlformats.org/officeDocument/2006/relationships/image" Target="/ppt/media/image48.png" Id="rId2" /><Relationship Type="http://schemas.openxmlformats.org/officeDocument/2006/relationships/image" Target="/ppt/media/image49.png" Id="rId3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png" Id="rId2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0.xml" Id="rId1" /><Relationship Type="http://schemas.openxmlformats.org/officeDocument/2006/relationships/image" Target="/ppt/media/image50.png" Id="rId2" /><Relationship Type="http://schemas.openxmlformats.org/officeDocument/2006/relationships/image" Target="/ppt/media/image51.png" Id="rId3" /><Relationship Type="http://schemas.openxmlformats.org/officeDocument/2006/relationships/image" Target="/ppt/media/image52.png" Id="rId4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Relationship Type="http://schemas.openxmlformats.org/officeDocument/2006/relationships/image" Target="/ppt/media/image53.png" Id="rId2" /><Relationship Type="http://schemas.openxmlformats.org/officeDocument/2006/relationships/image" Target="/ppt/media/image54.png" Id="rId3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2.xml" Id="rId1" /><Relationship Type="http://schemas.openxmlformats.org/officeDocument/2006/relationships/image" Target="/ppt/media/image55.png" Id="rId2" /><Relationship Type="http://schemas.openxmlformats.org/officeDocument/2006/relationships/image" Target="/ppt/media/image56.png" Id="rId3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7.png" Id="rId2" /><Relationship Type="http://schemas.openxmlformats.org/officeDocument/2006/relationships/image" Target="/ppt/media/image8.png" Id="rId3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9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10.png" Id="rId2" /><Relationship Type="http://schemas.openxmlformats.org/officeDocument/2006/relationships/image" Target="/ppt/media/image11.png" Id="rId3" /><Relationship Type="http://schemas.openxmlformats.org/officeDocument/2006/relationships/image" Target="/ppt/media/image12.png" Id="rId4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.jpg" Id="rId2" /><Relationship Type="http://schemas.openxmlformats.org/officeDocument/2006/relationships/image" Target="/ppt/media/image2.jpg" Id="rId3" /><Relationship Type="http://schemas.openxmlformats.org/officeDocument/2006/relationships/image" Target="/ppt/media/image13.png" Id="rId4" /><Relationship Type="http://schemas.openxmlformats.org/officeDocument/2006/relationships/image" Target="/ppt/media/image14.png" Id="rId5" /><Relationship Type="http://schemas.openxmlformats.org/officeDocument/2006/relationships/image" Target="/ppt/media/image15.png" Id="rId6" /><Relationship Type="http://schemas.openxmlformats.org/officeDocument/2006/relationships/image" Target="/ppt/media/image16.png" Id="rId7" /><Relationship Type="http://schemas.openxmlformats.org/officeDocument/2006/relationships/image" Target="/ppt/media/image17.png" Id="rId8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3.jpg" Id="rId2" /><Relationship Type="http://schemas.openxmlformats.org/officeDocument/2006/relationships/image" Target="/ppt/media/image4.jpg" Id="rId3" /><Relationship Type="http://schemas.openxmlformats.org/officeDocument/2006/relationships/image" Target="/ppt/media/image18.png" Id="rId4" /><Relationship Type="http://schemas.openxmlformats.org/officeDocument/2006/relationships/image" Target="/ppt/media/image19.png" Id="rId5" /><Relationship Type="http://schemas.openxmlformats.org/officeDocument/2006/relationships/image" Target="/ppt/media/image20.png" Id="rId6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5.jpg" Id="rId2" /><Relationship Type="http://schemas.openxmlformats.org/officeDocument/2006/relationships/image" Target="/ppt/media/image6.jpg" Id="rId3" /><Relationship Type="http://schemas.openxmlformats.org/officeDocument/2006/relationships/image" Target="/ppt/media/image21.png" Id="rId4" /><Relationship Type="http://schemas.openxmlformats.org/officeDocument/2006/relationships/image" Target="/ppt/media/image22.png" Id="rId5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7.jpg" Id="rId2" /><Relationship Type="http://schemas.openxmlformats.org/officeDocument/2006/relationships/image" Target="/ppt/media/image8.jpg" Id="rId3" /><Relationship Type="http://schemas.openxmlformats.org/officeDocument/2006/relationships/image" Target="/ppt/media/image23.png" Id="rId4" /><Relationship Type="http://schemas.openxmlformats.org/officeDocument/2006/relationships/image" Target="/ppt/media/image24.png" Id="rId5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1983457" y="571500"/>
            <a:ext cx="6178610" cy="995077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47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Alltagschinesisch IV</a:t>
            </a:r>
          </a:p>
        </p:txBody>
      </p:sp>
      <p:pic>
        <p:nvPicPr>
          <p:cNvPr id="3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4170836"/>
            <a:ext cx="3810000" cy="1009650"/>
          </a:xfrm>
          <a:prstGeom prst="rect">
            <a:avLst/>
          </a:prstGeom>
        </p:spPr>
      </p:pic>
      <p:pic>
        <p:nvPicPr>
          <p:cNvPr id="4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747" y="3862159"/>
            <a:ext cx="1297791" cy="1318327"/>
          </a:xfrm>
          <a:prstGeom prst="rect">
            <a:avLst/>
          </a:prstGeom>
        </p:spPr>
      </p:pic>
      <p:sp>
        <p:nvSpPr>
          <p:cNvPr id="5" name="文本2"/>
          <p:cNvSpPr txBox="1"/>
          <p:nvPr/>
        </p:nvSpPr>
        <p:spPr>
          <a:xfrm>
            <a:off x="1983448" y="3379318"/>
            <a:ext cx="2307527" cy="69335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24-09-2025</a:t>
            </a:r>
          </a:p>
        </p:txBody>
      </p:sp>
      <p:pic>
        <p:nvPicPr>
          <p:cNvPr id="6" name="汉字1"/>
          <p:cNvPicPr>
            <a:picLocks noChangeAspect="1"/>
          </p:cNvPicPr>
          <p:nvPr/>
        </p:nvPicPr>
        <p:blipFill>
          <a:fillRect/>
          <a:blip r:embed="rId4"/>
          <a:stretch/>
        </p:blipFill>
        <p:spPr>
          <a:xfrm>
            <a:off x="1983372" y="1846574"/>
            <a:ext cx="4229100" cy="1533049"/>
          </a:xfrm>
          <a:prstGeom prst="rect">
            <a:avLst/>
          </a:prstGeom>
        </p:spPr>
      </p:pic>
      <p:pic>
        <p:nvPicPr>
          <p:cNvPr id="7" name="汉字2"/>
          <p:cNvPicPr>
            <a:picLocks noChangeAspect="1"/>
          </p:cNvPicPr>
          <p:nvPr/>
        </p:nvPicPr>
        <p:blipFill>
          <a:fillRect/>
          <a:blip r:embed="rId5"/>
          <a:stretch/>
        </p:blipFill>
        <p:spPr>
          <a:xfrm>
            <a:off x="6438271" y="1846545"/>
            <a:ext cx="1057196" cy="153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660016" y="4764786"/>
            <a:ext cx="1336675" cy="528637"/>
          </a:xfrm>
          <a:prstGeom prst="roundRect"/>
          <a:solidFill>
            <a:srgbClr val="CC99FF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3"/>
          <p:cNvSpPr txBox="1"/>
          <p:nvPr/>
        </p:nvSpPr>
        <p:spPr>
          <a:xfrm>
            <a:off x="942658" y="2236153"/>
            <a:ext cx="1082675" cy="7112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吃药</a:t>
            </a:r>
          </a:p>
        </p:txBody>
      </p:sp>
      <p:sp>
        <p:nvSpPr>
          <p:cNvPr id="4" name="文本4"/>
          <p:cNvSpPr txBox="1"/>
          <p:nvPr/>
        </p:nvSpPr>
        <p:spPr>
          <a:xfrm>
            <a:off x="910908" y="3074353"/>
            <a:ext cx="1082675" cy="7112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生病</a:t>
            </a:r>
          </a:p>
        </p:txBody>
      </p:sp>
      <p:sp>
        <p:nvSpPr>
          <p:cNvPr id="5" name="文本5"/>
          <p:cNvSpPr txBox="1"/>
          <p:nvPr/>
        </p:nvSpPr>
        <p:spPr>
          <a:xfrm>
            <a:off x="906145" y="3910965"/>
            <a:ext cx="1082675" cy="7112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休息</a:t>
            </a:r>
          </a:p>
        </p:txBody>
      </p:sp>
      <p:sp>
        <p:nvSpPr>
          <p:cNvPr id="6" name="文本6"/>
          <p:cNvSpPr txBox="1"/>
          <p:nvPr/>
        </p:nvSpPr>
        <p:spPr>
          <a:xfrm>
            <a:off x="907733" y="4744403"/>
            <a:ext cx="1082675" cy="7112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出院</a:t>
            </a:r>
          </a:p>
        </p:txBody>
      </p:sp>
      <p:sp>
        <p:nvSpPr>
          <p:cNvPr id="7" name="文本7"/>
          <p:cNvSpPr txBox="1"/>
          <p:nvPr/>
        </p:nvSpPr>
        <p:spPr>
          <a:xfrm>
            <a:off x="914083" y="1404303"/>
            <a:ext cx="1082675" cy="7112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跑步</a:t>
            </a:r>
          </a:p>
        </p:txBody>
      </p:sp>
      <p:sp>
        <p:nvSpPr>
          <p:cNvPr id="8" name="文本8"/>
          <p:cNvSpPr txBox="1"/>
          <p:nvPr/>
        </p:nvSpPr>
        <p:spPr>
          <a:xfrm>
            <a:off x="907733" y="561340"/>
            <a:ext cx="1082675" cy="711200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起床</a:t>
            </a:r>
          </a:p>
        </p:txBody>
      </p:sp>
      <p:sp>
        <p:nvSpPr>
          <p:cNvPr id="9" name="形状2"/>
          <p:cNvSpPr txBox="1"/>
          <p:nvPr/>
        </p:nvSpPr>
        <p:spPr>
          <a:xfrm rot="10800000">
            <a:off x="80963" y="-15875"/>
            <a:ext cx="12700" cy="6873875"/>
          </a:xfrm>
          <a:prstGeom prst="straightConnector1"/>
          <a:solidFill>
            <a:srgbClr val="FFFFFF">
              <a:alpha val="0"/>
            </a:srgbClr>
          </a:solidFill>
          <a:ln w="228600">
            <a:solidFill>
              <a:srgbClr val="80008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0" name="形状3"/>
          <p:cNvSpPr txBox="1"/>
          <p:nvPr/>
        </p:nvSpPr>
        <p:spPr>
          <a:xfrm>
            <a:off x="2381250" y="4479925"/>
            <a:ext cx="6238875" cy="2178050"/>
          </a:xfrm>
          <a:prstGeom prst="wedgeRoundRectCallout"/>
          <a:solidFill>
            <a:srgbClr val="FFFFFF">
              <a:alpha val="100000"/>
            </a:srgbClr>
          </a:solidFill>
          <a:ln w="28575">
            <a:solidFill>
              <a:srgbClr val="CC99F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pic>
        <p:nvPicPr>
          <p:cNvPr id="11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764" t="0" r="11264" b="0"/>
          <a:stretch>
            <a:fillRect/>
          </a:stretch>
        </p:blipFill>
        <p:spPr>
          <a:xfrm>
            <a:off x="2824480" y="5140325"/>
            <a:ext cx="2555240" cy="1423988"/>
          </a:xfrm>
          <a:prstGeom prst="rect">
            <a:avLst/>
          </a:prstGeom>
        </p:spPr>
      </p:pic>
      <p:pic>
        <p:nvPicPr>
          <p:cNvPr id="12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695" y="5141913"/>
            <a:ext cx="2211388" cy="1420812"/>
          </a:xfrm>
          <a:prstGeom prst="rect">
            <a:avLst/>
          </a:prstGeom>
        </p:spPr>
      </p:pic>
      <p:sp>
        <p:nvSpPr>
          <p:cNvPr id="13" name="文本17"/>
          <p:cNvSpPr txBox="1"/>
          <p:nvPr/>
        </p:nvSpPr>
        <p:spPr>
          <a:xfrm>
            <a:off x="3291840" y="4646295"/>
            <a:ext cx="1857375" cy="6477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华文楷体"/>
                <a:ea typeface="华文楷体"/>
              </a:rPr>
              <a:t>出院手续</a:t>
            </a:r>
          </a:p>
        </p:txBody>
      </p:sp>
      <p:sp>
        <p:nvSpPr>
          <p:cNvPr id="14" name="文本18"/>
          <p:cNvSpPr txBox="1"/>
          <p:nvPr/>
        </p:nvSpPr>
        <p:spPr>
          <a:xfrm>
            <a:off x="5260340" y="4608195"/>
            <a:ext cx="3536950" cy="6477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华文楷体"/>
                <a:ea typeface="华文楷体"/>
              </a:rPr>
              <a:t>医生说明天可以出院</a:t>
            </a:r>
          </a:p>
        </p:txBody>
      </p:sp>
      <p:pic>
        <p:nvPicPr>
          <p:cNvPr id="15" name="汉字1"/>
          <p:cNvPicPr>
            <a:picLocks noChangeAspect="1"/>
          </p:cNvPicPr>
          <p:nvPr/>
        </p:nvPicPr>
        <p:blipFill>
          <a:fillRect/>
          <a:blip r:embed="rId4"/>
          <a:stretch/>
        </p:blipFill>
        <p:spPr>
          <a:xfrm>
            <a:off x="2688679" y="524085"/>
            <a:ext cx="1082789" cy="785022"/>
          </a:xfrm>
          <a:prstGeom prst="rect">
            <a:avLst/>
          </a:prstGeom>
        </p:spPr>
      </p:pic>
      <p:sp>
        <p:nvSpPr>
          <p:cNvPr id="16" name="文本19"/>
          <p:cNvSpPr txBox="1"/>
          <p:nvPr/>
        </p:nvSpPr>
        <p:spPr>
          <a:xfrm>
            <a:off x="3971706" y="686991"/>
            <a:ext cx="2413699" cy="45869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Krankenhaus entlassen</a:t>
            </a:r>
          </a:p>
        </p:txBody>
      </p:sp>
      <p:pic>
        <p:nvPicPr>
          <p:cNvPr id="17" name="汉字2"/>
          <p:cNvPicPr>
            <a:picLocks noChangeAspect="1"/>
          </p:cNvPicPr>
          <p:nvPr/>
        </p:nvPicPr>
        <p:blipFill>
          <a:fillRect/>
          <a:blip r:embed="rId5"/>
          <a:stretch/>
        </p:blipFill>
        <p:spPr>
          <a:xfrm>
            <a:off x="2688498" y="1597419"/>
            <a:ext cx="1082789" cy="785022"/>
          </a:xfrm>
          <a:prstGeom prst="rect">
            <a:avLst/>
          </a:prstGeom>
        </p:spPr>
      </p:pic>
      <p:sp>
        <p:nvSpPr>
          <p:cNvPr id="18" name="文本20"/>
          <p:cNvSpPr txBox="1"/>
          <p:nvPr/>
        </p:nvSpPr>
        <p:spPr>
          <a:xfrm>
            <a:off x="3998890" y="1760877"/>
            <a:ext cx="1381062" cy="45869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n. Verfahren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2" grpId="0" animBg="1"/>
      <p:bldP spid="14" grpId="0" animBg="1"/>
    </p:bldLst>
  </p:timing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2502218" y="604520"/>
            <a:ext cx="1592262" cy="6477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华文楷体"/>
                <a:ea typeface="华文楷体"/>
              </a:rPr>
              <a:t>6:30起床</a:t>
            </a:r>
          </a:p>
        </p:txBody>
      </p:sp>
      <p:sp>
        <p:nvSpPr>
          <p:cNvPr id="3" name="文本2"/>
          <p:cNvSpPr txBox="1"/>
          <p:nvPr/>
        </p:nvSpPr>
        <p:spPr>
          <a:xfrm>
            <a:off x="4234180" y="623570"/>
            <a:ext cx="1592263" cy="6477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华文楷体"/>
                <a:ea typeface="华文楷体"/>
              </a:rPr>
              <a:t>不想起床</a:t>
            </a:r>
          </a:p>
        </p:txBody>
      </p:sp>
      <p:sp>
        <p:nvSpPr>
          <p:cNvPr id="4" name="形状1"/>
          <p:cNvSpPr txBox="1"/>
          <p:nvPr/>
        </p:nvSpPr>
        <p:spPr>
          <a:xfrm rot="10800000">
            <a:off x="80963" y="-15875"/>
            <a:ext cx="12700" cy="6873875"/>
          </a:xfrm>
          <a:prstGeom prst="straightConnector1"/>
          <a:solidFill>
            <a:srgbClr val="FFFFFF">
              <a:alpha val="0"/>
            </a:srgbClr>
          </a:solidFill>
          <a:ln w="228600">
            <a:solidFill>
              <a:srgbClr val="80008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5" name="文本3"/>
          <p:cNvSpPr txBox="1"/>
          <p:nvPr/>
        </p:nvSpPr>
        <p:spPr>
          <a:xfrm>
            <a:off x="2487930" y="1407795"/>
            <a:ext cx="3175000" cy="6477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华文楷体"/>
                <a:ea typeface="华文楷体"/>
              </a:rPr>
              <a:t>每天早晨坚持跑步</a:t>
            </a:r>
          </a:p>
        </p:txBody>
      </p:sp>
      <p:sp>
        <p:nvSpPr>
          <p:cNvPr id="6" name="文本4"/>
          <p:cNvSpPr txBox="1"/>
          <p:nvPr/>
        </p:nvSpPr>
        <p:spPr>
          <a:xfrm>
            <a:off x="5689918" y="1395095"/>
            <a:ext cx="1627187" cy="6477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华文楷体"/>
                <a:ea typeface="华文楷体"/>
              </a:rPr>
              <a:t>跑步比赛</a:t>
            </a:r>
          </a:p>
        </p:txBody>
      </p:sp>
      <p:sp>
        <p:nvSpPr>
          <p:cNvPr id="7" name="文本5"/>
          <p:cNvSpPr txBox="1"/>
          <p:nvPr/>
        </p:nvSpPr>
        <p:spPr>
          <a:xfrm rot="21540000">
            <a:off x="2522855" y="2235518"/>
            <a:ext cx="1603375" cy="6477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华文楷体"/>
                <a:ea typeface="华文楷体"/>
              </a:rPr>
              <a:t>按时吃药</a:t>
            </a:r>
          </a:p>
        </p:txBody>
      </p:sp>
      <p:sp>
        <p:nvSpPr>
          <p:cNvPr id="8" name="文本6"/>
          <p:cNvSpPr txBox="1"/>
          <p:nvPr/>
        </p:nvSpPr>
        <p:spPr>
          <a:xfrm>
            <a:off x="4237355" y="2238058"/>
            <a:ext cx="1603375" cy="6477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华文楷体"/>
                <a:ea typeface="华文楷体"/>
              </a:rPr>
              <a:t>该吃药了</a:t>
            </a:r>
          </a:p>
        </p:txBody>
      </p:sp>
      <p:sp>
        <p:nvSpPr>
          <p:cNvPr id="9" name="文本7"/>
          <p:cNvSpPr txBox="1"/>
          <p:nvPr/>
        </p:nvSpPr>
        <p:spPr>
          <a:xfrm>
            <a:off x="2486660" y="3078798"/>
            <a:ext cx="1603375" cy="6477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华文楷体"/>
                <a:ea typeface="华文楷体"/>
              </a:rPr>
              <a:t>生病住院</a:t>
            </a:r>
          </a:p>
        </p:txBody>
      </p:sp>
      <p:sp>
        <p:nvSpPr>
          <p:cNvPr id="10" name="文本8"/>
          <p:cNvSpPr txBox="1"/>
          <p:nvPr/>
        </p:nvSpPr>
        <p:spPr>
          <a:xfrm>
            <a:off x="4163060" y="3066098"/>
            <a:ext cx="2890838" cy="6477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华文楷体"/>
                <a:ea typeface="华文楷体"/>
              </a:rPr>
              <a:t>生病了要按时吃药</a:t>
            </a:r>
          </a:p>
        </p:txBody>
      </p:sp>
      <p:sp>
        <p:nvSpPr>
          <p:cNvPr id="11" name="文本9"/>
          <p:cNvSpPr txBox="1"/>
          <p:nvPr/>
        </p:nvSpPr>
        <p:spPr>
          <a:xfrm>
            <a:off x="2512378" y="3935730"/>
            <a:ext cx="2244725" cy="6477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华文楷体"/>
                <a:ea typeface="华文楷体"/>
              </a:rPr>
              <a:t>晚上按时休息</a:t>
            </a:r>
          </a:p>
        </p:txBody>
      </p:sp>
      <p:sp>
        <p:nvSpPr>
          <p:cNvPr id="12" name="文本10"/>
          <p:cNvSpPr txBox="1"/>
          <p:nvPr/>
        </p:nvSpPr>
        <p:spPr>
          <a:xfrm>
            <a:off x="5609590" y="3919855"/>
            <a:ext cx="1944688" cy="6477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华文楷体"/>
                <a:ea typeface="华文楷体"/>
              </a:rPr>
              <a:t>累了就休息</a:t>
            </a:r>
          </a:p>
        </p:txBody>
      </p:sp>
      <p:sp>
        <p:nvSpPr>
          <p:cNvPr id="13" name="文本11"/>
          <p:cNvSpPr txBox="1"/>
          <p:nvPr/>
        </p:nvSpPr>
        <p:spPr>
          <a:xfrm>
            <a:off x="2512378" y="4785995"/>
            <a:ext cx="1857375" cy="6477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华文楷体"/>
                <a:ea typeface="华文楷体"/>
              </a:rPr>
              <a:t>出院手续</a:t>
            </a:r>
          </a:p>
        </p:txBody>
      </p:sp>
      <p:sp>
        <p:nvSpPr>
          <p:cNvPr id="14" name="文本12"/>
          <p:cNvSpPr txBox="1"/>
          <p:nvPr/>
        </p:nvSpPr>
        <p:spPr>
          <a:xfrm>
            <a:off x="5119053" y="4786313"/>
            <a:ext cx="3536950" cy="6477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华文楷体"/>
                <a:ea typeface="华文楷体"/>
              </a:rPr>
              <a:t>医生说明天可以出院</a:t>
            </a:r>
          </a:p>
        </p:txBody>
      </p:sp>
      <p:grpSp>
        <p:nvGrpSpPr>
          <p:cNvPr id="15" name="组合1"/>
          <p:cNvGrpSpPr/>
          <p:nvPr/>
        </p:nvGrpSpPr>
        <p:grpSpPr>
          <a:xfrm>
            <a:off x="690563" y="3075106"/>
            <a:ext cx="1339850" cy="716797"/>
            <a:chOff x="0" y="0"/>
            <a:chExt cx="1339850" cy="716797"/>
          </a:xfrm>
        </p:grpSpPr>
        <p:sp>
          <p:nvSpPr>
            <p:cNvPr id="16" name="形状2"/>
            <p:cNvSpPr txBox="1"/>
            <p:nvPr/>
          </p:nvSpPr>
          <p:spPr>
            <a:xfrm>
              <a:off x="0" y="31632"/>
              <a:ext cx="1339850" cy="529702"/>
            </a:xfrm>
            <a:prstGeom prst="roundRect"/>
            <a:solidFill>
              <a:srgbClr val="CC99FF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7" name="文本13"/>
            <p:cNvSpPr txBox="1"/>
            <p:nvPr/>
          </p:nvSpPr>
          <p:spPr>
            <a:xfrm>
              <a:off x="220134" y="0"/>
              <a:ext cx="1094564" cy="716797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宋体"/>
                  <a:ea typeface="宋体"/>
                </a:rPr>
                <a:t>生病</a:t>
              </a:r>
            </a:p>
          </p:txBody>
        </p:sp>
      </p:grpSp>
      <p:grpSp>
        <p:nvGrpSpPr>
          <p:cNvPr id="18" name="组合2"/>
          <p:cNvGrpSpPr/>
          <p:nvPr/>
        </p:nvGrpSpPr>
        <p:grpSpPr>
          <a:xfrm>
            <a:off x="682625" y="3911940"/>
            <a:ext cx="1338263" cy="716575"/>
            <a:chOff x="0" y="0"/>
            <a:chExt cx="1338263" cy="716575"/>
          </a:xfrm>
        </p:grpSpPr>
        <p:sp>
          <p:nvSpPr>
            <p:cNvPr id="19" name="形状3"/>
            <p:cNvSpPr txBox="1"/>
            <p:nvPr/>
          </p:nvSpPr>
          <p:spPr>
            <a:xfrm>
              <a:off x="0" y="28235"/>
              <a:ext cx="1338263" cy="529479"/>
            </a:xfrm>
            <a:prstGeom prst="roundRect"/>
            <a:solidFill>
              <a:srgbClr val="CC99FF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0" name="文本14"/>
            <p:cNvSpPr txBox="1"/>
            <p:nvPr/>
          </p:nvSpPr>
          <p:spPr>
            <a:xfrm>
              <a:off x="223440" y="0"/>
              <a:ext cx="1093493" cy="71657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宋体"/>
                  <a:ea typeface="宋体"/>
                </a:rPr>
                <a:t>休息</a:t>
              </a:r>
            </a:p>
          </p:txBody>
        </p:sp>
      </p:grpSp>
      <p:grpSp>
        <p:nvGrpSpPr>
          <p:cNvPr id="21" name="组合3"/>
          <p:cNvGrpSpPr/>
          <p:nvPr/>
        </p:nvGrpSpPr>
        <p:grpSpPr>
          <a:xfrm>
            <a:off x="682625" y="4744403"/>
            <a:ext cx="1338263" cy="715887"/>
            <a:chOff x="0" y="0"/>
            <a:chExt cx="1338263" cy="715887"/>
          </a:xfrm>
        </p:grpSpPr>
        <p:sp>
          <p:nvSpPr>
            <p:cNvPr id="22" name="形状4"/>
            <p:cNvSpPr txBox="1"/>
            <p:nvPr/>
          </p:nvSpPr>
          <p:spPr>
            <a:xfrm>
              <a:off x="0" y="56048"/>
              <a:ext cx="1338263" cy="528787"/>
            </a:xfrm>
            <a:prstGeom prst="roundRect"/>
            <a:solidFill>
              <a:srgbClr val="CC99FF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3" name="文本15"/>
            <p:cNvSpPr txBox="1"/>
            <p:nvPr/>
          </p:nvSpPr>
          <p:spPr>
            <a:xfrm>
              <a:off x="225026" y="0"/>
              <a:ext cx="1093493" cy="715887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宋体"/>
                  <a:ea typeface="宋体"/>
                </a:rPr>
                <a:t>出院</a:t>
              </a:r>
            </a:p>
          </p:txBody>
        </p:sp>
      </p:grpSp>
      <p:grpSp>
        <p:nvGrpSpPr>
          <p:cNvPr id="24" name="组合4"/>
          <p:cNvGrpSpPr/>
          <p:nvPr/>
        </p:nvGrpSpPr>
        <p:grpSpPr>
          <a:xfrm>
            <a:off x="684213" y="1393960"/>
            <a:ext cx="1339850" cy="716780"/>
            <a:chOff x="0" y="0"/>
            <a:chExt cx="1339850" cy="716780"/>
          </a:xfrm>
        </p:grpSpPr>
        <p:sp>
          <p:nvSpPr>
            <p:cNvPr id="25" name="形状5"/>
            <p:cNvSpPr txBox="1"/>
            <p:nvPr/>
          </p:nvSpPr>
          <p:spPr>
            <a:xfrm>
              <a:off x="0" y="36378"/>
              <a:ext cx="1339850" cy="529685"/>
            </a:xfrm>
            <a:prstGeom prst="roundRect"/>
            <a:solidFill>
              <a:srgbClr val="CC99FF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6" name="文本16"/>
            <p:cNvSpPr txBox="1"/>
            <p:nvPr/>
          </p:nvSpPr>
          <p:spPr>
            <a:xfrm>
              <a:off x="229891" y="0"/>
              <a:ext cx="1094564" cy="71678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宋体"/>
                  <a:ea typeface="宋体"/>
                </a:rPr>
                <a:t>跑步</a:t>
              </a:r>
            </a:p>
          </p:txBody>
        </p:sp>
      </p:grpSp>
      <p:grpSp>
        <p:nvGrpSpPr>
          <p:cNvPr id="27" name="组合5"/>
          <p:cNvGrpSpPr/>
          <p:nvPr/>
        </p:nvGrpSpPr>
        <p:grpSpPr>
          <a:xfrm>
            <a:off x="685800" y="561470"/>
            <a:ext cx="1489563" cy="715833"/>
            <a:chOff x="0" y="0"/>
            <a:chExt cx="1489563" cy="715833"/>
          </a:xfrm>
        </p:grpSpPr>
        <p:sp>
          <p:nvSpPr>
            <p:cNvPr id="28" name="形状6"/>
            <p:cNvSpPr txBox="1"/>
            <p:nvPr/>
          </p:nvSpPr>
          <p:spPr>
            <a:xfrm>
              <a:off x="0" y="24318"/>
              <a:ext cx="1338263" cy="528732"/>
            </a:xfrm>
            <a:prstGeom prst="roundRect"/>
            <a:solidFill>
              <a:srgbClr val="CC99FF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9" name="文本17"/>
            <p:cNvSpPr txBox="1"/>
            <p:nvPr/>
          </p:nvSpPr>
          <p:spPr>
            <a:xfrm>
              <a:off x="35576" y="0"/>
              <a:ext cx="1453987" cy="715833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宋体"/>
                  <a:ea typeface="宋体"/>
                </a:rPr>
                <a:t>起床</a:t>
              </a:r>
            </a:p>
          </p:txBody>
        </p:sp>
      </p:grpSp>
      <p:grpSp>
        <p:nvGrpSpPr>
          <p:cNvPr id="30" name="组合6"/>
          <p:cNvGrpSpPr/>
          <p:nvPr/>
        </p:nvGrpSpPr>
        <p:grpSpPr>
          <a:xfrm>
            <a:off x="683578" y="2205172"/>
            <a:ext cx="1339850" cy="716781"/>
            <a:chOff x="0" y="0"/>
            <a:chExt cx="1339850" cy="716781"/>
          </a:xfrm>
        </p:grpSpPr>
        <p:sp>
          <p:nvSpPr>
            <p:cNvPr id="31" name="形状7"/>
            <p:cNvSpPr txBox="1"/>
            <p:nvPr/>
          </p:nvSpPr>
          <p:spPr>
            <a:xfrm>
              <a:off x="0" y="36378"/>
              <a:ext cx="1339850" cy="529686"/>
            </a:xfrm>
            <a:prstGeom prst="roundRect"/>
            <a:solidFill>
              <a:srgbClr val="CC99FF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32" name="文本18"/>
            <p:cNvSpPr txBox="1"/>
            <p:nvPr/>
          </p:nvSpPr>
          <p:spPr>
            <a:xfrm>
              <a:off x="229891" y="0"/>
              <a:ext cx="1094564" cy="716781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宋体"/>
                  <a:ea typeface="宋体"/>
                </a:rPr>
                <a:t>吃药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7819390" y="6195695"/>
            <a:ext cx="2324100" cy="68030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  <a:buFont typeface="Arial"/>
              <a:buChar char="•"/>
            </a:pPr>
            <a:r>
              <a:rPr lang="zh-CN" altLang="en-US" sz="3200" b="0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10</a:t>
            </a:r>
          </a:p>
        </p:txBody>
      </p:sp>
      <p:sp>
        <p:nvSpPr>
          <p:cNvPr id="3" name="形状1"/>
          <p:cNvSpPr txBox="1"/>
          <p:nvPr/>
        </p:nvSpPr>
        <p:spPr>
          <a:xfrm>
            <a:off x="80963" y="-14288"/>
            <a:ext cx="12700" cy="6872288"/>
          </a:xfrm>
          <a:prstGeom prst="straightConnector1"/>
          <a:solidFill>
            <a:srgbClr val="FFFFFF">
              <a:alpha val="0"/>
            </a:srgbClr>
          </a:solidFill>
          <a:ln w="228600">
            <a:solidFill>
              <a:srgbClr val="00808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文本2"/>
          <p:cNvSpPr txBox="1"/>
          <p:nvPr/>
        </p:nvSpPr>
        <p:spPr>
          <a:xfrm>
            <a:off x="2353310" y="683895"/>
            <a:ext cx="5534660" cy="222182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山姆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     </a:t>
            </a: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宋体"/>
                <a:ea typeface="宋体"/>
              </a:rPr>
              <a:t>每</a:t>
            </a:r>
            <a:r>
              <a:rPr lang="zh-CN" altLang="en-US" sz="2800" b="1" i="0" dirty="0">
                <a:solidFill>
                  <a:srgbClr val="00B0F0">
                    <a:alpha val="100000"/>
                  </a:srgbClr>
                </a:solidFill>
                <a:latin typeface="宋体"/>
                <a:ea typeface="宋体"/>
              </a:rPr>
              <a:t>年</a:t>
            </a: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   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都去中国旅游。</a:t>
            </a:r>
          </a:p>
          <a:p>
            <a:pPr marL="0" algn="l">
              <a:lnSpc>
                <a:spcPts val="50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你坚持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 </a:t>
            </a: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宋体"/>
                <a:ea typeface="宋体"/>
              </a:rPr>
              <a:t>每</a:t>
            </a:r>
            <a:r>
              <a:rPr lang="zh-CN" altLang="en-US" sz="2800" b="1" i="0" dirty="0">
                <a:solidFill>
                  <a:srgbClr val="00B0F0">
                    <a:alpha val="100000"/>
                  </a:srgbClr>
                </a:solidFill>
                <a:latin typeface="宋体"/>
                <a:ea typeface="宋体"/>
              </a:rPr>
              <a:t>天</a:t>
            </a: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   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都去跑步吗？</a:t>
            </a:r>
          </a:p>
          <a:p>
            <a:pPr marL="0" algn="l">
              <a:lnSpc>
                <a:spcPts val="50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我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        </a:t>
            </a: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宋体"/>
                <a:ea typeface="宋体"/>
              </a:rPr>
              <a:t>每</a:t>
            </a:r>
            <a:r>
              <a:rPr lang="zh-CN" altLang="en-US" sz="2800" b="1" i="0" dirty="0">
                <a:solidFill>
                  <a:srgbClr val="00B0F0">
                    <a:alpha val="100000"/>
                  </a:srgbClr>
                </a:solidFill>
                <a:latin typeface="宋体"/>
                <a:ea typeface="宋体"/>
              </a:rPr>
              <a:t>天</a:t>
            </a: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   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六点起床。</a:t>
            </a:r>
          </a:p>
        </p:txBody>
      </p:sp>
      <p:sp>
        <p:nvSpPr>
          <p:cNvPr id="5" name="文本3"/>
          <p:cNvSpPr txBox="1"/>
          <p:nvPr/>
        </p:nvSpPr>
        <p:spPr>
          <a:xfrm>
            <a:off x="3402330" y="3098800"/>
            <a:ext cx="3024188" cy="71372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 </a:t>
            </a: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宋体"/>
                <a:ea typeface="宋体"/>
              </a:rPr>
              <a:t>每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+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量词（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M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）</a:t>
            </a:r>
          </a:p>
        </p:txBody>
      </p:sp>
      <p:sp>
        <p:nvSpPr>
          <p:cNvPr id="6" name="文本4"/>
          <p:cNvSpPr txBox="1"/>
          <p:nvPr/>
        </p:nvSpPr>
        <p:spPr>
          <a:xfrm>
            <a:off x="2465070" y="4020820"/>
            <a:ext cx="4266247" cy="222182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你</a:t>
            </a: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宋体"/>
                <a:ea typeface="宋体"/>
              </a:rPr>
              <a:t>每天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工作多长时间？</a:t>
            </a:r>
          </a:p>
          <a:p>
            <a:pPr marL="0" algn="l">
              <a:lnSpc>
                <a:spcPts val="50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你</a:t>
            </a: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宋体"/>
                <a:ea typeface="宋体"/>
              </a:rPr>
              <a:t>每个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星期休几天假？</a:t>
            </a:r>
          </a:p>
          <a:p>
            <a:pPr marL="0" algn="l">
              <a:lnSpc>
                <a:spcPts val="50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他</a:t>
            </a: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宋体"/>
                <a:ea typeface="宋体"/>
              </a:rPr>
              <a:t>每年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回一次家。</a:t>
            </a:r>
          </a:p>
        </p:txBody>
      </p:sp>
      <p:sp>
        <p:nvSpPr>
          <p:cNvPr id="7" name="形状2"/>
          <p:cNvSpPr txBox="1"/>
          <p:nvPr/>
        </p:nvSpPr>
        <p:spPr>
          <a:xfrm>
            <a:off x="3549650" y="733425"/>
            <a:ext cx="991870" cy="2212975"/>
          </a:xfrm>
          <a:prstGeom prst="rect"/>
          <a:solidFill>
            <a:srgbClr val="FFFFFF">
              <a:alpha val="0"/>
            </a:srgbClr>
          </a:solidFill>
          <a:ln w="9525">
            <a:solidFill>
              <a:srgbClr val="000000">
                <a:alpha val="100000"/>
              </a:srgbClr>
            </a:solidFill>
            <a:prstDash val="sysDash"/>
          </a:ln>
        </p:spPr>
        <p:txBody>
          <a:bodyPr anchor="ctr"/>
          <a:lstStyle/>
          <a:p>
            <a:pPr marL="0" algn="ctr"/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 animBg="1"/>
    </p:bldLst>
  </p:timing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6549390" y="6195695"/>
            <a:ext cx="2324100" cy="68030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800"/>
              </a:lnSpc>
              <a:buFont typeface="Arial"/>
              <a:buChar char="•"/>
            </a:pPr>
            <a:r>
              <a:rPr lang="zh-CN" altLang="en-US" sz="3200" b="0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11</a:t>
            </a:r>
          </a:p>
        </p:txBody>
      </p:sp>
      <p:sp>
        <p:nvSpPr>
          <p:cNvPr id="3" name="形状1"/>
          <p:cNvSpPr txBox="1"/>
          <p:nvPr/>
        </p:nvSpPr>
        <p:spPr>
          <a:xfrm>
            <a:off x="80963" y="-14288"/>
            <a:ext cx="12700" cy="6872288"/>
          </a:xfrm>
          <a:prstGeom prst="straightConnector1"/>
          <a:solidFill>
            <a:srgbClr val="FFFFFF">
              <a:alpha val="0"/>
            </a:srgbClr>
          </a:solidFill>
          <a:ln w="228600">
            <a:solidFill>
              <a:srgbClr val="00808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4" name="文本2"/>
          <p:cNvSpPr txBox="1"/>
          <p:nvPr/>
        </p:nvSpPr>
        <p:spPr>
          <a:xfrm>
            <a:off x="580390" y="945833"/>
            <a:ext cx="1133475" cy="70961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主语</a:t>
            </a:r>
          </a:p>
        </p:txBody>
      </p:sp>
      <p:sp>
        <p:nvSpPr>
          <p:cNvPr id="5" name="文本3"/>
          <p:cNvSpPr txBox="1"/>
          <p:nvPr/>
        </p:nvSpPr>
        <p:spPr>
          <a:xfrm>
            <a:off x="2275840" y="945833"/>
            <a:ext cx="2114550" cy="70961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  </a:t>
            </a: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宋体"/>
                <a:ea typeface="宋体"/>
              </a:rPr>
              <a:t>多</a:t>
            </a:r>
          </a:p>
        </p:txBody>
      </p:sp>
      <p:sp>
        <p:nvSpPr>
          <p:cNvPr id="6" name="文本4"/>
          <p:cNvSpPr txBox="1"/>
          <p:nvPr/>
        </p:nvSpPr>
        <p:spPr>
          <a:xfrm>
            <a:off x="3817620" y="945833"/>
            <a:ext cx="2922588" cy="70961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形容词（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adj.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）</a:t>
            </a:r>
          </a:p>
        </p:txBody>
      </p:sp>
      <p:sp>
        <p:nvSpPr>
          <p:cNvPr id="7" name="文本5"/>
          <p:cNvSpPr txBox="1"/>
          <p:nvPr/>
        </p:nvSpPr>
        <p:spPr>
          <a:xfrm>
            <a:off x="683578" y="2490470"/>
            <a:ext cx="6831012" cy="183673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50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大卫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           </a:t>
            </a: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宋体"/>
                <a:ea typeface="宋体"/>
              </a:rPr>
              <a:t>多</a:t>
            </a: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</a:rPr>
              <a:t> 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               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高？</a:t>
            </a:r>
          </a:p>
          <a:p>
            <a:pPr marL="0" algn="l"/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/>
            </a:r>
          </a:p>
          <a:p>
            <a:pPr marL="0" algn="l"/>
          </a:p>
        </p:txBody>
      </p:sp>
      <p:sp>
        <p:nvSpPr>
          <p:cNvPr id="8" name="文本6"/>
          <p:cNvSpPr txBox="1"/>
          <p:nvPr/>
        </p:nvSpPr>
        <p:spPr>
          <a:xfrm>
            <a:off x="683578" y="3617595"/>
            <a:ext cx="7075487" cy="71372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他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               </a:t>
            </a: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宋体"/>
                <a:ea typeface="宋体"/>
              </a:rPr>
              <a:t>多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                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高？</a:t>
            </a:r>
          </a:p>
        </p:txBody>
      </p:sp>
      <p:sp>
        <p:nvSpPr>
          <p:cNvPr id="9" name="文本7"/>
          <p:cNvSpPr txBox="1"/>
          <p:nvPr/>
        </p:nvSpPr>
        <p:spPr>
          <a:xfrm>
            <a:off x="681990" y="1696720"/>
            <a:ext cx="7343775" cy="71372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你        </a:t>
            </a:r>
            <a:r>
              <a:rPr lang="zh-CN" altLang="en-US" sz="2800" b="1" i="0" dirty="0">
                <a:solidFill>
                  <a:srgbClr val="FF0000">
                    <a:alpha val="100000"/>
                  </a:srgbClr>
                </a:solidFill>
                <a:latin typeface="宋体"/>
                <a:ea typeface="宋体"/>
              </a:rPr>
              <a:t>多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         大？</a:t>
            </a:r>
          </a:p>
        </p:txBody>
      </p:sp>
      <p:sp>
        <p:nvSpPr>
          <p:cNvPr id="10" name="文本8"/>
          <p:cNvSpPr txBox="1"/>
          <p:nvPr/>
        </p:nvSpPr>
        <p:spPr>
          <a:xfrm>
            <a:off x="1228090" y="4546283"/>
            <a:ext cx="4445000" cy="1744662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（</a:t>
            </a: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1</a:t>
            </a: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）</a:t>
            </a: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A</a:t>
            </a: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：你多大？</a:t>
            </a:r>
          </a:p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         B</a:t>
            </a: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：我</a:t>
            </a: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16</a:t>
            </a: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岁。</a:t>
            </a:r>
          </a:p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（</a:t>
            </a: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2</a:t>
            </a: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）</a:t>
            </a: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A</a:t>
            </a: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：王医生的儿子多高？</a:t>
            </a:r>
          </a:p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</a:rPr>
              <a:t>         B</a:t>
            </a: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：他儿子一米七。</a:t>
            </a:r>
          </a:p>
        </p:txBody>
      </p:sp>
      <p:pic>
        <p:nvPicPr>
          <p:cNvPr id="11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0" t="0" r="0" b="5175"/>
          <a:stretch>
            <a:fillRect/>
          </a:stretch>
        </p:blipFill>
        <p:spPr>
          <a:xfrm>
            <a:off x="6092190" y="1889125"/>
            <a:ext cx="21336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4" grpId="0" animBg="1"/>
      <p:bldP spid="5" grpId="0" animBg="1"/>
      <p:bldP spid="6" grpId="0" animBg="1"/>
      <p:bldP spid="11" grpId="0" animBg="1"/>
      <p:bldP spid="10" grpId="0" animBg="1"/>
    </p:bldLst>
  </p:timing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2"/>
          <p:cNvSpPr txBox="1"/>
          <p:nvPr/>
        </p:nvSpPr>
        <p:spPr>
          <a:xfrm rot="10800000">
            <a:off x="80963" y="-14288"/>
            <a:ext cx="12700" cy="6872288"/>
          </a:xfrm>
          <a:prstGeom prst="straightConnector1"/>
          <a:solidFill>
            <a:srgbClr val="FFFFFF">
              <a:alpha val="0"/>
            </a:srgbClr>
          </a:solidFill>
          <a:ln w="228600">
            <a:solidFill>
              <a:srgbClr val="0000F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3" name="组合1"/>
          <p:cNvGrpSpPr/>
          <p:nvPr/>
        </p:nvGrpSpPr>
        <p:grpSpPr>
          <a:xfrm>
            <a:off x="488314" y="342583"/>
            <a:ext cx="8387716" cy="6167437"/>
            <a:chOff x="0" y="0"/>
            <a:chExt cx="8387716" cy="6167437"/>
          </a:xfrm>
        </p:grpSpPr>
        <p:sp>
          <p:nvSpPr>
            <p:cNvPr id="4" name="文本1"/>
            <p:cNvSpPr txBox="1"/>
            <p:nvPr/>
          </p:nvSpPr>
          <p:spPr>
            <a:xfrm>
              <a:off x="0" y="754062"/>
              <a:ext cx="6495415" cy="3212866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47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宋体"/>
                  <a:ea typeface="宋体"/>
                </a:rPr>
                <a:t>A：你很少</a:t>
              </a:r>
              <a:r>
                <a:rPr lang="zh-CN" altLang="en-US" sz="2800" b="1" i="1" dirty="0">
                  <a:solidFill>
                    <a:srgbClr val="FF0000">
                      <a:alpha val="100000"/>
                    </a:srgbClr>
                  </a:solidFill>
                  <a:latin typeface="宋体"/>
                  <a:ea typeface="宋体"/>
                </a:rPr>
                <a:t>生病</a:t>
              </a: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宋体"/>
                  <a:ea typeface="宋体"/>
                </a:rPr>
                <a:t>，是不是喜欢运动？</a:t>
              </a:r>
            </a:p>
            <a:p>
              <a:pPr marL="0" algn="l">
                <a:lnSpc>
                  <a:spcPts val="4700"/>
                </a:lnSpc>
              </a:pPr>
              <a:r>
                <a:rPr lang="zh-CN" altLang="en-US" sz="2800" b="1" i="0" dirty="0">
                  <a:solidFill>
                    <a:srgbClr val="000066">
                      <a:alpha val="100000"/>
                    </a:srgbClr>
                  </a:solidFill>
                  <a:latin typeface="宋体"/>
                  <a:ea typeface="宋体"/>
                </a:rPr>
                <a:t>B：是啊，我</a:t>
              </a:r>
              <a:r>
                <a:rPr lang="zh-CN" altLang="en-US" sz="2800" b="1" i="1" dirty="0">
                  <a:solidFill>
                    <a:srgbClr val="FF0000">
                      <a:alpha val="100000"/>
                    </a:srgbClr>
                  </a:solidFill>
                  <a:latin typeface="宋体"/>
                  <a:ea typeface="宋体"/>
                </a:rPr>
                <a:t>每</a:t>
              </a:r>
              <a:r>
                <a:rPr lang="zh-CN" altLang="en-US" sz="2800" b="1" i="0" dirty="0">
                  <a:solidFill>
                    <a:srgbClr val="000066">
                      <a:alpha val="100000"/>
                    </a:srgbClr>
                  </a:solidFill>
                  <a:latin typeface="宋体"/>
                  <a:ea typeface="宋体"/>
                </a:rPr>
                <a:t>天</a:t>
              </a:r>
              <a:r>
                <a:rPr lang="zh-CN" altLang="en-US" sz="2800" b="1" i="1" dirty="0">
                  <a:solidFill>
                    <a:srgbClr val="FF0000">
                      <a:alpha val="100000"/>
                    </a:srgbClr>
                  </a:solidFill>
                  <a:latin typeface="宋体"/>
                  <a:ea typeface="宋体"/>
                </a:rPr>
                <a:t>早上</a:t>
              </a:r>
              <a:r>
                <a:rPr lang="zh-CN" altLang="en-US" sz="2800" b="1" i="0" dirty="0">
                  <a:solidFill>
                    <a:srgbClr val="000066">
                      <a:alpha val="100000"/>
                    </a:srgbClr>
                  </a:solidFill>
                  <a:latin typeface="宋体"/>
                  <a:ea typeface="宋体"/>
                </a:rPr>
                <a:t>都要出去</a:t>
              </a:r>
              <a:r>
                <a:rPr lang="zh-CN" altLang="en-US" sz="2800" b="1" i="1" dirty="0">
                  <a:solidFill>
                    <a:srgbClr val="FF0000">
                      <a:alpha val="100000"/>
                    </a:srgbClr>
                  </a:solidFill>
                  <a:latin typeface="宋体"/>
                  <a:ea typeface="宋体"/>
                </a:rPr>
                <a:t>跑步</a:t>
              </a:r>
              <a:r>
                <a:rPr lang="zh-CN" altLang="en-US" sz="2800" b="1" i="0" dirty="0">
                  <a:solidFill>
                    <a:srgbClr val="000066">
                      <a:alpha val="100000"/>
                    </a:srgbClr>
                  </a:solidFill>
                  <a:latin typeface="宋体"/>
                  <a:ea typeface="宋体"/>
                </a:rPr>
                <a:t>。</a:t>
              </a:r>
            </a:p>
            <a:p>
              <a:pPr marL="0" algn="l">
                <a:lnSpc>
                  <a:spcPts val="47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宋体"/>
                  <a:ea typeface="宋体"/>
                </a:rPr>
                <a:t>A：你每天几点</a:t>
              </a:r>
              <a:r>
                <a:rPr lang="zh-CN" altLang="en-US" sz="2800" b="1" i="1" dirty="0">
                  <a:solidFill>
                    <a:srgbClr val="FF0000">
                      <a:alpha val="100000"/>
                    </a:srgbClr>
                  </a:solidFill>
                  <a:latin typeface="宋体"/>
                  <a:ea typeface="宋体"/>
                </a:rPr>
                <a:t>起床</a:t>
              </a:r>
              <a:r>
                <a:rPr lang="zh-CN" altLang="en-US" sz="2800" b="1" i="0" dirty="0">
                  <a:solidFill>
                    <a:srgbClr val="FF0000">
                      <a:alpha val="100000"/>
                    </a:srgbClr>
                  </a:solidFill>
                  <a:latin typeface="宋体"/>
                  <a:ea typeface="宋体"/>
                </a:rPr>
                <a:t>？</a:t>
              </a:r>
            </a:p>
            <a:p>
              <a:pPr marL="0" algn="l">
                <a:lnSpc>
                  <a:spcPts val="4700"/>
                </a:lnSpc>
              </a:pPr>
              <a:r>
                <a:rPr lang="zh-CN" altLang="en-US" sz="2800" b="1" i="0" dirty="0">
                  <a:solidFill>
                    <a:srgbClr val="000066">
                      <a:alpha val="100000"/>
                    </a:srgbClr>
                  </a:solidFill>
                  <a:latin typeface="宋体"/>
                  <a:ea typeface="宋体"/>
                </a:rPr>
                <a:t>B：我每天六点起床。</a:t>
              </a:r>
            </a:p>
            <a:p>
              <a:pPr marL="0" algn="l"/>
            </a:p>
          </p:txBody>
        </p:sp>
        <p:sp>
          <p:nvSpPr>
            <p:cNvPr id="5" name="文本2"/>
            <p:cNvSpPr txBox="1"/>
            <p:nvPr/>
          </p:nvSpPr>
          <p:spPr>
            <a:xfrm>
              <a:off x="815976" y="0"/>
              <a:ext cx="1592263" cy="64770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在运动场</a:t>
              </a:r>
            </a:p>
          </p:txBody>
        </p:sp>
        <p:sp>
          <p:nvSpPr>
            <p:cNvPr id="6" name="形状1"/>
            <p:cNvSpPr txBox="1"/>
            <p:nvPr/>
          </p:nvSpPr>
          <p:spPr>
            <a:xfrm>
              <a:off x="434024" y="506730"/>
              <a:ext cx="2073275" cy="1587"/>
            </a:xfrm>
            <a:prstGeom prst="line"/>
            <a:solidFill>
              <a:srgbClr val="FFFFFF">
                <a:alpha val="0"/>
              </a:srgbClr>
            </a:solidFill>
            <a:ln w="25400">
              <a:solidFill>
                <a:srgbClr val="0000FF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pic>
          <p:nvPicPr>
            <p:cNvPr id="7" name="图片1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86226" y="3193097"/>
              <a:ext cx="4001490" cy="2974340"/>
            </a:xfrm>
            <a:prstGeom prst="rect">
              <a:avLst/>
            </a:prstGeom>
          </p:spPr>
        </p:pic>
      </p:grpSp>
      <p:pic>
        <p:nvPicPr>
          <p:cNvPr id="8" name="音频1">
            <a:hlinkClick r:id="" action="ppaction://media"/>
            <a:extLst>
              <a:ext uri="{FF2B5EF4-FFF2-40B4-BE49-F238E27FC236}">
                <a16:creationId xmlns:a16="http://schemas.microsoft.com/office/drawing/2014/main" id="{1F03D79B-8B87-F52B-D47B-B6FAC4D8C48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42233" y="778564"/>
            <a:ext cx="609600" cy="609600"/>
          </a:xfrm>
          <a:prstGeom prst="rect">
            <a:avLst/>
          </a:prstGeom>
        </p:spPr>
      </p:pic>
      <p:pic>
        <p:nvPicPr>
          <p:cNvPr id="9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028" y="522475"/>
            <a:ext cx="71723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42" presetClass="exit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nimEffect transition="out" filter="fade">
                                      <p:cBhvr>
                                        <p:cTn id="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1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1133532" y="614153"/>
            <a:ext cx="5266246" cy="790013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7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你很少</a:t>
            </a:r>
            <a:r>
              <a:rPr lang="zh-CN" altLang="en-US" sz="2800" b="1" i="1" dirty="0">
                <a:solidFill>
                  <a:srgbClr val="FF0000">
                    <a:alpha val="100000"/>
                  </a:srgbClr>
                </a:solidFill>
                <a:latin typeface="宋体"/>
                <a:ea typeface="宋体"/>
              </a:rPr>
              <a:t>生病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，是不是喜欢运动？</a:t>
            </a:r>
          </a:p>
        </p:txBody>
      </p:sp>
      <p:sp>
        <p:nvSpPr>
          <p:cNvPr id="3" name="文本2"/>
          <p:cNvSpPr txBox="1"/>
          <p:nvPr/>
        </p:nvSpPr>
        <p:spPr>
          <a:xfrm>
            <a:off x="1315248" y="1946710"/>
            <a:ext cx="7457154" cy="233603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是不是：1. Nach einer Bestätigung oder Entscheidung fragen</a:t>
            </a:r>
          </a:p>
          <a:p>
            <a:pPr marL="0" algn="l"/>
            <a:r>
              <a:rPr lang="zh-CN" altLang="en-US" sz="1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                  stimmt das? / ist das so? / nicht wahr?</a:t>
            </a:r>
          </a:p>
          <a:p>
            <a:pPr marL="0" algn="l"/>
            <a:r>
              <a:rPr lang="zh-CN" altLang="en-US" sz="1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                 你是不是中国人？</a:t>
            </a:r>
          </a:p>
          <a:p>
            <a:pPr marL="0" algn="l"/>
            <a:r>
              <a:rPr lang="zh-CN" altLang="en-US" sz="1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                 这本书是不是你的？</a:t>
            </a:r>
          </a:p>
          <a:p>
            <a:pPr marL="0" algn="l"/>
            <a:r>
              <a:rPr lang="zh-CN" altLang="en-US" sz="1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              2. Vermutung oder Zweifel ausdrücken</a:t>
            </a:r>
          </a:p>
          <a:p>
            <a:pPr marL="0" algn="l"/>
            <a:r>
              <a:rPr lang="zh-CN" altLang="en-US" sz="1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                  vielleicht …? / ich vermute … / könnte es sein, dass …</a:t>
            </a:r>
          </a:p>
          <a:p>
            <a:pPr marL="0" algn="l"/>
            <a:r>
              <a:rPr lang="zh-CN" altLang="en-US" sz="1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                  你今天心情是不是不好。Bist du heute vielleicht schlecht gelaunt?</a:t>
            </a:r>
          </a:p>
          <a:p>
            <a:pPr marL="0" algn="l"/>
            <a:r>
              <a:rPr lang="zh-CN" altLang="en-US" sz="1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                  他是不是生病了。Ist er vielleicht krank?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2"/>
          <p:cNvSpPr txBox="1"/>
          <p:nvPr/>
        </p:nvSpPr>
        <p:spPr>
          <a:xfrm rot="10800000">
            <a:off x="80963" y="-14288"/>
            <a:ext cx="12700" cy="6872288"/>
          </a:xfrm>
          <a:prstGeom prst="straightConnector1"/>
          <a:solidFill>
            <a:srgbClr val="FFFFFF">
              <a:alpha val="0"/>
            </a:srgbClr>
          </a:solidFill>
          <a:ln w="228600">
            <a:solidFill>
              <a:srgbClr val="0000F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3" name="组合1"/>
          <p:cNvGrpSpPr/>
          <p:nvPr/>
        </p:nvGrpSpPr>
        <p:grpSpPr>
          <a:xfrm>
            <a:off x="488315" y="347577"/>
            <a:ext cx="8266113" cy="6124343"/>
            <a:chOff x="0" y="0"/>
            <a:chExt cx="8266113" cy="6124343"/>
          </a:xfrm>
        </p:grpSpPr>
        <p:sp>
          <p:nvSpPr>
            <p:cNvPr id="4" name="文本1"/>
            <p:cNvSpPr txBox="1"/>
            <p:nvPr/>
          </p:nvSpPr>
          <p:spPr>
            <a:xfrm>
              <a:off x="0" y="749068"/>
              <a:ext cx="6261735" cy="3212866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47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宋体"/>
                  <a:ea typeface="宋体"/>
                </a:rPr>
                <a:t>A：吃</a:t>
              </a:r>
              <a:r>
                <a:rPr lang="zh-CN" altLang="en-US" sz="2800" b="1" i="1" dirty="0">
                  <a:solidFill>
                    <a:srgbClr val="FF0000">
                      <a:alpha val="100000"/>
                    </a:srgbClr>
                  </a:solidFill>
                  <a:latin typeface="宋体"/>
                  <a:ea typeface="宋体"/>
                </a:rPr>
                <a:t>药</a:t>
              </a: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宋体"/>
                  <a:ea typeface="宋体"/>
                </a:rPr>
                <a:t>了吗？现在</a:t>
              </a:r>
              <a:r>
                <a:rPr lang="zh-CN" altLang="en-US" sz="2800" b="1" i="1" dirty="0">
                  <a:solidFill>
                    <a:srgbClr val="FF0000">
                      <a:alpha val="100000"/>
                    </a:srgbClr>
                  </a:solidFill>
                  <a:latin typeface="宋体"/>
                  <a:ea typeface="宋体"/>
                </a:rPr>
                <a:t>身体</a:t>
              </a: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宋体"/>
                  <a:ea typeface="宋体"/>
                </a:rPr>
                <a:t>怎么样？</a:t>
              </a:r>
            </a:p>
            <a:p>
              <a:pPr marL="0" algn="l">
                <a:lnSpc>
                  <a:spcPts val="4700"/>
                </a:lnSpc>
              </a:pPr>
              <a:r>
                <a:rPr lang="zh-CN" altLang="en-US" sz="2800" b="1" i="0" dirty="0">
                  <a:solidFill>
                    <a:srgbClr val="000066">
                      <a:alpha val="100000"/>
                    </a:srgbClr>
                  </a:solidFill>
                  <a:latin typeface="宋体"/>
                  <a:ea typeface="宋体"/>
                </a:rPr>
                <a:t>B：吃了，现在好多了。</a:t>
              </a:r>
            </a:p>
            <a:p>
              <a:pPr marL="0" algn="l">
                <a:lnSpc>
                  <a:spcPts val="47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宋体"/>
                  <a:ea typeface="宋体"/>
                </a:rPr>
                <a:t>A：什么时候能</a:t>
              </a:r>
              <a:r>
                <a:rPr lang="zh-CN" altLang="en-US" sz="2800" b="1" i="1" dirty="0">
                  <a:solidFill>
                    <a:srgbClr val="FF0000">
                      <a:alpha val="100000"/>
                    </a:srgbClr>
                  </a:solidFill>
                  <a:latin typeface="宋体"/>
                  <a:ea typeface="宋体"/>
                </a:rPr>
                <a:t>出</a:t>
              </a: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宋体"/>
                  <a:ea typeface="宋体"/>
                </a:rPr>
                <a:t>院？</a:t>
              </a:r>
            </a:p>
            <a:p>
              <a:pPr marL="0" algn="l">
                <a:lnSpc>
                  <a:spcPts val="4700"/>
                </a:lnSpc>
              </a:pPr>
              <a:r>
                <a:rPr lang="zh-CN" altLang="en-US" sz="2800" b="1" i="0" dirty="0">
                  <a:solidFill>
                    <a:srgbClr val="000066">
                      <a:alpha val="100000"/>
                    </a:srgbClr>
                  </a:solidFill>
                  <a:latin typeface="宋体"/>
                  <a:ea typeface="宋体"/>
                </a:rPr>
                <a:t>B：医生说下个星期。</a:t>
              </a:r>
            </a:p>
            <a:p>
              <a:pPr marL="0" algn="l"/>
            </a:p>
          </p:txBody>
        </p:sp>
        <p:sp>
          <p:nvSpPr>
            <p:cNvPr id="5" name="文本2"/>
            <p:cNvSpPr txBox="1"/>
            <p:nvPr/>
          </p:nvSpPr>
          <p:spPr>
            <a:xfrm>
              <a:off x="827288" y="0"/>
              <a:ext cx="1287463" cy="64770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在医院</a:t>
              </a:r>
            </a:p>
          </p:txBody>
        </p:sp>
        <p:sp>
          <p:nvSpPr>
            <p:cNvPr id="6" name="形状1"/>
            <p:cNvSpPr txBox="1"/>
            <p:nvPr/>
          </p:nvSpPr>
          <p:spPr>
            <a:xfrm>
              <a:off x="434023" y="501736"/>
              <a:ext cx="2073275" cy="1587"/>
            </a:xfrm>
            <a:prstGeom prst="line"/>
            <a:solidFill>
              <a:srgbClr val="FFFFFF">
                <a:alpha val="0"/>
              </a:srgbClr>
            </a:solidFill>
            <a:ln w="25400">
              <a:solidFill>
                <a:srgbClr val="0000FF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pic>
          <p:nvPicPr>
            <p:cNvPr id="7" name="图片1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022" t="5750" r="16853" b="8945"/>
            <a:stretch>
              <a:fillRect/>
            </a:stretch>
          </p:blipFill>
          <p:spPr>
            <a:xfrm>
              <a:off x="4872673" y="3137303"/>
              <a:ext cx="3393440" cy="2987040"/>
            </a:xfrm>
            <a:prstGeom prst="rect">
              <a:avLst/>
            </a:prstGeom>
          </p:spPr>
        </p:pic>
      </p:grpSp>
      <p:pic>
        <p:nvPicPr>
          <p:cNvPr id="8" name="音频1">
            <a:hlinkClick r:id="" action="ppaction://media"/>
            <a:extLst>
              <a:ext uri="{FF2B5EF4-FFF2-40B4-BE49-F238E27FC236}">
                <a16:creationId xmlns:a16="http://schemas.microsoft.com/office/drawing/2014/main" id="{1F03D79B-8B87-F52B-D47B-B6FAC4D8C48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30728" y="994886"/>
            <a:ext cx="609600" cy="609600"/>
          </a:xfrm>
          <a:prstGeom prst="rect">
            <a:avLst/>
          </a:prstGeom>
        </p:spPr>
      </p:pic>
      <p:pic>
        <p:nvPicPr>
          <p:cNvPr id="9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482" y="1052370"/>
            <a:ext cx="64103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42" presetClass="exit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nimEffect transition="out" filter="fade">
                                      <p:cBhvr>
                                        <p:cTn id="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2"/>
          <p:cNvSpPr txBox="1"/>
          <p:nvPr/>
        </p:nvSpPr>
        <p:spPr>
          <a:xfrm rot="10800000">
            <a:off x="80963" y="-14288"/>
            <a:ext cx="12700" cy="6872288"/>
          </a:xfrm>
          <a:prstGeom prst="straightConnector1"/>
          <a:solidFill>
            <a:srgbClr val="FFFFFF">
              <a:alpha val="0"/>
            </a:srgbClr>
          </a:solidFill>
          <a:ln w="228600">
            <a:solidFill>
              <a:srgbClr val="0000F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3" name="组合1"/>
          <p:cNvGrpSpPr/>
          <p:nvPr/>
        </p:nvGrpSpPr>
        <p:grpSpPr>
          <a:xfrm>
            <a:off x="488315" y="342583"/>
            <a:ext cx="8335963" cy="6211252"/>
            <a:chOff x="0" y="0"/>
            <a:chExt cx="8335963" cy="6211252"/>
          </a:xfrm>
        </p:grpSpPr>
        <p:sp>
          <p:nvSpPr>
            <p:cNvPr id="4" name="文本1"/>
            <p:cNvSpPr txBox="1"/>
            <p:nvPr/>
          </p:nvSpPr>
          <p:spPr>
            <a:xfrm>
              <a:off x="0" y="754062"/>
              <a:ext cx="5059363" cy="3851502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47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宋体"/>
                  <a:ea typeface="宋体"/>
                </a:rPr>
                <a:t>A：大卫今年多大？</a:t>
              </a:r>
            </a:p>
            <a:p>
              <a:pPr marL="0" algn="l">
                <a:lnSpc>
                  <a:spcPts val="4700"/>
                </a:lnSpc>
              </a:pPr>
              <a:r>
                <a:rPr lang="zh-CN" altLang="en-US" sz="2800" b="1" i="0" dirty="0">
                  <a:solidFill>
                    <a:srgbClr val="000066">
                      <a:alpha val="100000"/>
                    </a:srgbClr>
                  </a:solidFill>
                  <a:latin typeface="宋体"/>
                  <a:ea typeface="宋体"/>
                </a:rPr>
                <a:t>B：二十多岁。</a:t>
              </a:r>
            </a:p>
            <a:p>
              <a:pPr marL="0" algn="l">
                <a:lnSpc>
                  <a:spcPts val="47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宋体"/>
                  <a:ea typeface="宋体"/>
                </a:rPr>
                <a:t>A：</a:t>
              </a:r>
              <a:r>
                <a:rPr lang="zh-CN" altLang="en-US" sz="2800" b="1" i="1" u="sng" dirty="0">
                  <a:solidFill>
                    <a:srgbClr val="CC0000">
                      <a:alpha val="100000"/>
                    </a:srgbClr>
                  </a:solidFill>
                  <a:latin typeface="宋体"/>
                  <a:ea typeface="宋体"/>
                </a:rPr>
                <a:t>他多高？</a:t>
              </a:r>
            </a:p>
            <a:p>
              <a:pPr marL="0" algn="l">
                <a:lnSpc>
                  <a:spcPts val="4700"/>
                </a:lnSpc>
              </a:pPr>
              <a:r>
                <a:rPr lang="zh-CN" altLang="en-US" sz="2800" b="1" i="0" dirty="0">
                  <a:solidFill>
                    <a:srgbClr val="000066">
                      <a:alpha val="100000"/>
                    </a:srgbClr>
                  </a:solidFill>
                  <a:latin typeface="宋体"/>
                  <a:ea typeface="宋体"/>
                </a:rPr>
                <a:t>B：一</a:t>
              </a:r>
              <a:r>
                <a:rPr lang="zh-CN" altLang="en-US" sz="2800" b="1" i="1" dirty="0">
                  <a:solidFill>
                    <a:srgbClr val="FF0000">
                      <a:alpha val="100000"/>
                    </a:srgbClr>
                  </a:solidFill>
                  <a:latin typeface="宋体"/>
                  <a:ea typeface="宋体"/>
                </a:rPr>
                <a:t>米</a:t>
              </a:r>
              <a:r>
                <a:rPr lang="zh-CN" altLang="en-US" sz="2800" b="1" i="0" dirty="0">
                  <a:solidFill>
                    <a:srgbClr val="000066">
                      <a:alpha val="100000"/>
                    </a:srgbClr>
                  </a:solidFill>
                  <a:latin typeface="宋体"/>
                  <a:ea typeface="宋体"/>
                </a:rPr>
                <a:t>八几。</a:t>
              </a:r>
            </a:p>
            <a:p>
              <a:pPr marL="0" algn="l">
                <a:lnSpc>
                  <a:spcPts val="4700"/>
                </a:lnSpc>
              </a:pPr>
              <a:r>
                <a:rPr lang="zh-CN" altLang="en-US" sz="2800" b="1" i="0" dirty="0">
                  <a:solidFill>
                    <a:srgbClr val="000066">
                      <a:alpha val="100000"/>
                    </a:srgbClr>
                  </a:solidFill>
                  <a:latin typeface="宋体"/>
                  <a:ea typeface="宋体"/>
                </a:rPr>
                <a:t>A：你怎么</a:t>
              </a:r>
              <a:r>
                <a:rPr lang="zh-CN" altLang="en-US" sz="2800" b="1" i="1" dirty="0">
                  <a:solidFill>
                    <a:srgbClr val="FF0000">
                      <a:alpha val="100000"/>
                    </a:srgbClr>
                  </a:solidFill>
                  <a:latin typeface="宋体"/>
                  <a:ea typeface="宋体"/>
                </a:rPr>
                <a:t>知道</a:t>
              </a:r>
              <a:r>
                <a:rPr lang="zh-CN" altLang="en-US" sz="2800" b="1" i="0" dirty="0">
                  <a:solidFill>
                    <a:srgbClr val="000066">
                      <a:alpha val="100000"/>
                    </a:srgbClr>
                  </a:solidFill>
                  <a:latin typeface="宋体"/>
                  <a:ea typeface="宋体"/>
                </a:rPr>
                <a:t>这么多呀？</a:t>
              </a:r>
            </a:p>
            <a:p>
              <a:pPr marL="0" algn="l">
                <a:lnSpc>
                  <a:spcPts val="4700"/>
                </a:lnSpc>
              </a:pPr>
              <a:r>
                <a:rPr lang="zh-CN" altLang="en-US" sz="2800" b="1" i="0" dirty="0">
                  <a:solidFill>
                    <a:srgbClr val="000066">
                      <a:alpha val="100000"/>
                    </a:srgbClr>
                  </a:solidFill>
                  <a:latin typeface="宋体"/>
                  <a:ea typeface="宋体"/>
                </a:rPr>
                <a:t>B：他是我同学。</a:t>
              </a:r>
            </a:p>
          </p:txBody>
        </p:sp>
        <p:sp>
          <p:nvSpPr>
            <p:cNvPr id="5" name="文本2"/>
            <p:cNvSpPr txBox="1"/>
            <p:nvPr/>
          </p:nvSpPr>
          <p:spPr>
            <a:xfrm>
              <a:off x="815975" y="0"/>
              <a:ext cx="1287463" cy="64770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在操场</a:t>
              </a:r>
            </a:p>
          </p:txBody>
        </p:sp>
        <p:sp>
          <p:nvSpPr>
            <p:cNvPr id="6" name="形状1"/>
            <p:cNvSpPr txBox="1"/>
            <p:nvPr/>
          </p:nvSpPr>
          <p:spPr>
            <a:xfrm>
              <a:off x="434023" y="506730"/>
              <a:ext cx="2073275" cy="1587"/>
            </a:xfrm>
            <a:prstGeom prst="line"/>
            <a:solidFill>
              <a:srgbClr val="FFFFFF">
                <a:alpha val="0"/>
              </a:srgbClr>
            </a:solidFill>
            <a:ln w="25400">
              <a:solidFill>
                <a:srgbClr val="0000FF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pic>
          <p:nvPicPr>
            <p:cNvPr id="7" name="图片1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0" t="5159" r="0" b="3931"/>
            <a:stretch>
              <a:fillRect/>
            </a:stretch>
          </p:blipFill>
          <p:spPr>
            <a:xfrm>
              <a:off x="5150485" y="2332182"/>
              <a:ext cx="3185478" cy="3879070"/>
            </a:xfrm>
            <a:prstGeom prst="rect">
              <a:avLst/>
            </a:prstGeom>
          </p:spPr>
        </p:pic>
      </p:grpSp>
      <p:pic>
        <p:nvPicPr>
          <p:cNvPr id="8" name="音频1">
            <a:hlinkClick r:id="" action="ppaction://media"/>
            <a:extLst>
              <a:ext uri="{FF2B5EF4-FFF2-40B4-BE49-F238E27FC236}">
                <a16:creationId xmlns:a16="http://schemas.microsoft.com/office/drawing/2014/main" id="{1F03D79B-8B87-F52B-D47B-B6FAC4D8C48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24926" y="836990"/>
            <a:ext cx="609600" cy="609600"/>
          </a:xfrm>
          <a:prstGeom prst="rect">
            <a:avLst/>
          </a:prstGeom>
        </p:spPr>
      </p:pic>
      <p:pic>
        <p:nvPicPr>
          <p:cNvPr id="9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5916" y="957948"/>
            <a:ext cx="700087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42" presetClass="exit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nimEffect transition="out" filter="fade">
                                      <p:cBhvr>
                                        <p:cTn id="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2"/>
          <p:cNvSpPr txBox="1"/>
          <p:nvPr/>
        </p:nvSpPr>
        <p:spPr>
          <a:xfrm rot="10800000">
            <a:off x="80963" y="-14288"/>
            <a:ext cx="12700" cy="6872288"/>
          </a:xfrm>
          <a:prstGeom prst="straightConnector1"/>
          <a:solidFill>
            <a:srgbClr val="FFFFFF">
              <a:alpha val="0"/>
            </a:srgbClr>
          </a:solidFill>
          <a:ln w="228600">
            <a:solidFill>
              <a:srgbClr val="0000F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3" name="组合1"/>
          <p:cNvGrpSpPr/>
          <p:nvPr/>
        </p:nvGrpSpPr>
        <p:grpSpPr>
          <a:xfrm>
            <a:off x="479660" y="342583"/>
            <a:ext cx="10463108" cy="6149340"/>
            <a:chOff x="0" y="0"/>
            <a:chExt cx="10463108" cy="6149340"/>
          </a:xfrm>
        </p:grpSpPr>
        <p:sp>
          <p:nvSpPr>
            <p:cNvPr id="4" name="文本1"/>
            <p:cNvSpPr txBox="1"/>
            <p:nvPr/>
          </p:nvSpPr>
          <p:spPr>
            <a:xfrm>
              <a:off x="0" y="745410"/>
              <a:ext cx="7470775" cy="3212866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47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宋体"/>
                  <a:ea typeface="宋体"/>
                </a:rPr>
                <a:t>A：张老师星期六也不</a:t>
              </a:r>
              <a:r>
                <a:rPr lang="zh-CN" altLang="en-US" sz="2800" b="1" i="1" dirty="0">
                  <a:solidFill>
                    <a:srgbClr val="FF0000">
                      <a:alpha val="100000"/>
                    </a:srgbClr>
                  </a:solidFill>
                  <a:latin typeface="宋体"/>
                  <a:ea typeface="宋体"/>
                </a:rPr>
                <a:t>休息</a:t>
              </a: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宋体"/>
                  <a:ea typeface="宋体"/>
                </a:rPr>
                <a:t>啊？</a:t>
              </a:r>
            </a:p>
            <a:p>
              <a:pPr marL="0" algn="l">
                <a:lnSpc>
                  <a:spcPts val="4700"/>
                </a:lnSpc>
              </a:pPr>
              <a:r>
                <a:rPr lang="zh-CN" altLang="en-US" sz="2800" b="1" i="0" dirty="0">
                  <a:solidFill>
                    <a:srgbClr val="000066">
                      <a:alpha val="100000"/>
                    </a:srgbClr>
                  </a:solidFill>
                  <a:latin typeface="宋体"/>
                  <a:ea typeface="宋体"/>
                </a:rPr>
                <a:t>B：是啊，他这几天很</a:t>
              </a:r>
              <a:r>
                <a:rPr lang="zh-CN" altLang="en-US" sz="2800" b="1" i="1" dirty="0">
                  <a:solidFill>
                    <a:srgbClr val="FF0000">
                      <a:alpha val="100000"/>
                    </a:srgbClr>
                  </a:solidFill>
                  <a:latin typeface="宋体"/>
                  <a:ea typeface="宋体"/>
                </a:rPr>
                <a:t>忙</a:t>
              </a:r>
              <a:r>
                <a:rPr lang="zh-CN" altLang="en-US" sz="2800" b="1" i="0" dirty="0">
                  <a:solidFill>
                    <a:srgbClr val="000066">
                      <a:alpha val="100000"/>
                    </a:srgbClr>
                  </a:solidFill>
                  <a:latin typeface="宋体"/>
                  <a:ea typeface="宋体"/>
                </a:rPr>
                <a:t>，没有</a:t>
              </a:r>
              <a:r>
                <a:rPr lang="zh-CN" altLang="en-US" sz="2800" b="1" i="1" dirty="0">
                  <a:solidFill>
                    <a:srgbClr val="FF0000">
                      <a:alpha val="100000"/>
                    </a:srgbClr>
                  </a:solidFill>
                  <a:latin typeface="宋体"/>
                  <a:ea typeface="宋体"/>
                </a:rPr>
                <a:t>时间</a:t>
              </a:r>
              <a:r>
                <a:rPr lang="zh-CN" altLang="en-US" sz="2800" b="1" i="0" dirty="0">
                  <a:solidFill>
                    <a:srgbClr val="000066">
                      <a:alpha val="100000"/>
                    </a:srgbClr>
                  </a:solidFill>
                  <a:latin typeface="宋体"/>
                  <a:ea typeface="宋体"/>
                </a:rPr>
                <a:t>休息。</a:t>
              </a:r>
            </a:p>
            <a:p>
              <a:pPr marL="0" algn="l">
                <a:lnSpc>
                  <a:spcPts val="47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宋体"/>
                  <a:ea typeface="宋体"/>
                </a:rPr>
                <a:t>A：那会很累吧？</a:t>
              </a:r>
            </a:p>
            <a:p>
              <a:pPr marL="0" algn="l">
                <a:lnSpc>
                  <a:spcPts val="4700"/>
                </a:lnSpc>
              </a:pPr>
              <a:r>
                <a:rPr lang="zh-CN" altLang="en-US" sz="2800" b="1" i="0" dirty="0">
                  <a:solidFill>
                    <a:srgbClr val="000066">
                      <a:alpha val="100000"/>
                    </a:srgbClr>
                  </a:solidFill>
                  <a:latin typeface="宋体"/>
                  <a:ea typeface="宋体"/>
                </a:rPr>
                <a:t>B：他每天回来都很累。</a:t>
              </a:r>
            </a:p>
            <a:p>
              <a:pPr marL="0" algn="l"/>
            </a:p>
          </p:txBody>
        </p:sp>
        <p:sp>
          <p:nvSpPr>
            <p:cNvPr id="5" name="文本2"/>
            <p:cNvSpPr txBox="1"/>
            <p:nvPr/>
          </p:nvSpPr>
          <p:spPr>
            <a:xfrm>
              <a:off x="824630" y="0"/>
              <a:ext cx="1287463" cy="64770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2800"/>
                </a:lnSpc>
              </a:pPr>
              <a:r>
                <a:rPr lang="zh-CN" altLang="en-US" sz="2400" b="1" i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在房间</a:t>
              </a:r>
            </a:p>
          </p:txBody>
        </p:sp>
        <p:sp>
          <p:nvSpPr>
            <p:cNvPr id="6" name="形状1"/>
            <p:cNvSpPr txBox="1"/>
            <p:nvPr/>
          </p:nvSpPr>
          <p:spPr>
            <a:xfrm>
              <a:off x="442678" y="506730"/>
              <a:ext cx="2073275" cy="1587"/>
            </a:xfrm>
            <a:prstGeom prst="line"/>
            <a:solidFill>
              <a:srgbClr val="FFFFFF">
                <a:alpha val="0"/>
              </a:srgbClr>
            </a:solidFill>
            <a:ln w="25400">
              <a:solidFill>
                <a:srgbClr val="0000FF">
                  <a:alpha val="100000"/>
                </a:srgbClr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algn="ctr"/>
            </a:p>
          </p:txBody>
        </p:sp>
        <p:pic>
          <p:nvPicPr>
            <p:cNvPr id="7" name="图片1">
              <a:extLst>
                <a:ext uri="{FF2B5EF4-FFF2-40B4-BE49-F238E27FC236}">
                  <a16:creationId xmlns:a16="http://schemas.microsoft.com/office/drawing/2014/main" id="{69ED34C6-1862-8A8A-03F9-2D1EFC8C3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6185" y="3068002"/>
              <a:ext cx="4117975" cy="3081338"/>
            </a:xfrm>
            <a:prstGeom prst="rect">
              <a:avLst/>
            </a:prstGeom>
          </p:spPr>
        </p:pic>
        <p:sp>
          <p:nvSpPr>
            <p:cNvPr id="8" name="文本3"/>
            <p:cNvSpPr txBox="1"/>
            <p:nvPr/>
          </p:nvSpPr>
          <p:spPr>
            <a:xfrm>
              <a:off x="5326466" y="981116"/>
              <a:ext cx="5136642" cy="458692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/>
              <a:r>
                <a:rPr lang="zh-CN" altLang="en-US" sz="1599" b="0" i="0" dirty="0">
                  <a:solidFill>
                    <a:srgbClr val="000000">
                      <a:alpha val="100000"/>
                    </a:srgbClr>
                  </a:solidFill>
                  <a:latin typeface="微软雅黑"/>
                  <a:ea typeface="微软雅黑"/>
                </a:rPr>
                <a:t>Ruht sich Frau Zhang sogar am Samstag nicht aus?</a:t>
              </a:r>
            </a:p>
          </p:txBody>
        </p:sp>
      </p:grpSp>
      <p:pic>
        <p:nvPicPr>
          <p:cNvPr id="9" name="音频1">
            <a:hlinkClick r:id="" action="ppaction://media"/>
            <a:extLst>
              <a:ext uri="{FF2B5EF4-FFF2-40B4-BE49-F238E27FC236}">
                <a16:creationId xmlns:a16="http://schemas.microsoft.com/office/drawing/2014/main" id="{1F03D79B-8B87-F52B-D47B-B6FAC4D8C48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84997" y="562242"/>
            <a:ext cx="609600" cy="609600"/>
          </a:xfrm>
          <a:prstGeom prst="rect">
            <a:avLst/>
          </a:prstGeom>
        </p:spPr>
      </p:pic>
      <p:pic>
        <p:nvPicPr>
          <p:cNvPr id="10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197" y="678437"/>
            <a:ext cx="707707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42" presetClass="exit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nimEffect transition="out" filter="fade">
                                      <p:cBhvr>
                                        <p:cTn id="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</p:bldLst>
  </p:timing>
</p:sld>
</file>

<file path=ppt/slides/slide1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917219" y="605514"/>
            <a:ext cx="4541139" cy="790013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7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张老师星期六也不</a:t>
            </a:r>
            <a:r>
              <a:rPr lang="zh-CN" altLang="en-US" sz="2800" b="1" i="1" dirty="0">
                <a:solidFill>
                  <a:srgbClr val="FF0000">
                    <a:alpha val="100000"/>
                  </a:srgbClr>
                </a:solidFill>
                <a:latin typeface="宋体"/>
                <a:ea typeface="宋体"/>
              </a:rPr>
              <a:t>休息</a:t>
            </a: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啊？</a:t>
            </a:r>
          </a:p>
        </p:txBody>
      </p:sp>
      <p:sp>
        <p:nvSpPr>
          <p:cNvPr id="3" name="文本4"/>
          <p:cNvSpPr txBox="1"/>
          <p:nvPr/>
        </p:nvSpPr>
        <p:spPr>
          <a:xfrm>
            <a:off x="5458301" y="865089"/>
            <a:ext cx="5136642" cy="45869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Ruht sich Frau Zhang sogar am Samstag nicht aus?</a:t>
            </a:r>
          </a:p>
        </p:txBody>
      </p:sp>
      <p:pic>
        <p:nvPicPr>
          <p:cNvPr id="4" name="汉字1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983866" y="1632309"/>
            <a:ext cx="627119" cy="909323"/>
          </a:xfrm>
          <a:prstGeom prst="rect">
            <a:avLst/>
          </a:prstGeom>
        </p:spPr>
      </p:pic>
      <p:sp>
        <p:nvSpPr>
          <p:cNvPr id="5" name="文本5"/>
          <p:cNvSpPr txBox="1"/>
          <p:nvPr/>
        </p:nvSpPr>
        <p:spPr>
          <a:xfrm>
            <a:off x="2042103" y="1857527"/>
            <a:ext cx="5712428" cy="72688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Modalpartikel，drückt Verwunderung oder Emotion aus </a:t>
            </a:r>
          </a:p>
          <a:p>
            <a:pPr marL="0" algn="l"/>
            <a:r>
              <a:rPr lang="zh-CN" altLang="en-US" sz="1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Macht die Frage weich, erstaunt oder mitfühlend.</a:t>
            </a:r>
          </a:p>
        </p:txBody>
      </p:sp>
      <p:sp>
        <p:nvSpPr>
          <p:cNvPr id="6" name="文本6"/>
          <p:cNvSpPr txBox="1"/>
          <p:nvPr/>
        </p:nvSpPr>
        <p:spPr>
          <a:xfrm>
            <a:off x="917210" y="3075041"/>
            <a:ext cx="7573740" cy="1531461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Der Satz „张老师星期六也不休息啊？“ ist eine emotionale, rhetorische Frage,</a:t>
            </a:r>
          </a:p>
          <a:p>
            <a:pPr marL="0" algn="l"/>
            <a:r>
              <a:rPr lang="zh-CN" altLang="en-US" sz="1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die ausdrückt, dass jemand überrascht oder beeindruckt ist,</a:t>
            </a:r>
          </a:p>
          <a:p>
            <a:pPr marL="0" algn="l"/>
            <a:r>
              <a:rPr lang="zh-CN" altLang="en-US" sz="1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weil Lehrer Zhang nicht einmal am Samstag ruht.</a:t>
            </a:r>
          </a:p>
          <a:p>
            <a:pPr marL="0" algn="l"/>
            <a:r>
              <a:rPr lang="zh-CN" altLang="en-US" sz="1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/>
            </a:r>
          </a:p>
          <a:p>
            <a:pPr marL="0" algn="l"/>
            <a:r>
              <a:rPr lang="zh-CN" altLang="en-US" sz="1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Man erwartet keine echte Antwort, sondern betont Verwunderung.</a:t>
            </a:r>
          </a:p>
        </p:txBody>
      </p:sp>
      <p:sp>
        <p:nvSpPr>
          <p:cNvPr id="7" name="文本7"/>
          <p:cNvSpPr txBox="1"/>
          <p:nvPr/>
        </p:nvSpPr>
        <p:spPr>
          <a:xfrm>
            <a:off x="917248" y="4845444"/>
            <a:ext cx="2222500" cy="995077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你星期天还要上班啊？</a:t>
            </a:r>
          </a:p>
          <a:p>
            <a:pPr marL="0" algn="l"/>
            <a:r>
              <a:rPr lang="zh-CN" altLang="en-US" sz="1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/>
            </a:r>
          </a:p>
          <a:p>
            <a:pPr marL="0" algn="l"/>
            <a:r>
              <a:rPr lang="zh-CN" altLang="en-US" sz="1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你今年不休假啊？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1013679" y="383372"/>
            <a:ext cx="5057235" cy="69335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Unterrichtsplan 2025/2026</a:t>
            </a:r>
          </a:p>
        </p:txBody>
      </p:sp>
      <p:graphicFrame>
        <p:nvGraphicFramePr>
          <p:cNvPr id="3" name="表格1">
            <a:extLst>
              <a:ext uri="{FF2B5EF4-FFF2-40B4-BE49-F238E27FC236}">
                <a16:creationId xmlns:a16="http://schemas.microsoft.com/office/drawing/2014/main" id="{62B2FBE6-5C8C-E811-489E-1440CA960B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567701"/>
              </p:ext>
            </p:extLst>
          </p:nvPr>
        </p:nvGraphicFramePr>
        <p:xfrm>
          <a:off x="1013279" y="1454134"/>
          <a:ext cx="9235440" cy="4369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240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val="2854172943"/>
                    </a:ext>
                  </a:extLst>
                </a:gridCol>
              </a:tblGrid>
              <a:tr h="959644">
                <a:tc rowSpan="1" gridSpan="1">
                  <a:txBody>
                    <a:bodyPr anchor="ctr"/>
                    <a:lstStyle/>
                    <a:p>
                      <a:pPr marL="0" algn="ctr"/>
                      <a:r>
                        <a:rPr lang="zh-CN" altLang="en-US" sz="2100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上课</a:t>
                      </a:r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59C49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4">
                  <a:txBody>
                    <a:bodyPr anchor="ctr"/>
                    <a:lstStyle/>
                    <a:p>
                      <a:pPr marL="0" algn="ctr"/>
                      <a:r>
                        <a:rPr lang="zh-CN" altLang="en-US" sz="2100" b="1" i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星期三晚上 19点 - 20 点 30 分</a:t>
                      </a:r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59C49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3" hMerge="1">
                  <a:txBody>
                    <a:bodyPr anchor="ctr"/>
                    <a:lstStyle/>
                    <a:p>
                      <a:pPr marL="0" algn="ctr"/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59C49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2" hMerge="1">
                  <a:txBody>
                    <a:bodyPr anchor="ctr"/>
                    <a:lstStyle/>
                    <a:p>
                      <a:pPr marL="0" algn="ctr"/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59C49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 hMerge="1">
                  <a:txBody>
                    <a:bodyPr anchor="ctr"/>
                    <a:lstStyle/>
                    <a:p>
                      <a:pPr marL="0" algn="ctr"/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59C49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ctr"/>
                    <a:lstStyle/>
                    <a:p>
                      <a:pPr marL="0" algn="ctr"/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59C49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590550">
                <a:tc rowSpan="1" gridSpan="1">
                  <a:txBody>
                    <a:bodyPr anchor="ctr"/>
                    <a:lstStyle/>
                    <a:p>
                      <a:pPr marL="0" algn="ctr"/>
                      <a:r>
                        <a:rPr lang="zh-CN" altLang="en-US" sz="1999" b="1" i="0" dirty="0">
                          <a:solidFill>
                            <a:srgbClr val="464646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9月</a:t>
                      </a:r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ctr"/>
                    <a:lstStyle/>
                    <a:p>
                      <a:pPr marL="0" algn="ctr"/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ctr"/>
                    <a:lstStyle/>
                    <a:p>
                      <a:pPr marL="0" algn="ctr"/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ctr"/>
                    <a:lstStyle/>
                    <a:p>
                      <a:pPr marL="0" algn="ctr"/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ctr"/>
                    <a:lstStyle/>
                    <a:p>
                      <a:pPr marL="0" algn="ctr"/>
                      <a:r>
                        <a:rPr lang="zh-CN" altLang="en-US" sz="1999" b="1" i="0" dirty="0">
                          <a:solidFill>
                            <a:srgbClr val="464646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24号</a:t>
                      </a:r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ctr"/>
                    <a:lstStyle/>
                    <a:p>
                      <a:pPr marL="0" algn="ctr"/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563848">
                <a:tc rowSpan="1" gridSpan="1">
                  <a:txBody>
                    <a:bodyPr anchor="ctr"/>
                    <a:lstStyle/>
                    <a:p>
                      <a:pPr marL="0" algn="ctr"/>
                      <a:r>
                        <a:rPr lang="zh-CN" altLang="en-US" sz="1999" b="1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10月</a:t>
                      </a:r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EF7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ctr"/>
                    <a:lstStyle/>
                    <a:p>
                      <a:pPr marL="0" algn="ctr"/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EF7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ctr"/>
                    <a:lstStyle/>
                    <a:p>
                      <a:pPr marL="0" algn="ctr"/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EF7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ctr"/>
                    <a:lstStyle/>
                    <a:p>
                      <a:pPr marL="0" algn="ctr"/>
                      <a:r>
                        <a:rPr lang="zh-CN" altLang="en-US" sz="1999" b="1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15号</a:t>
                      </a:r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EF7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ctr"/>
                    <a:lstStyle/>
                    <a:p>
                      <a:pPr marL="0" algn="ctr"/>
                      <a:r>
                        <a:rPr lang="zh-CN" altLang="en-US" sz="1999" b="1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22号</a:t>
                      </a:r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EF7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ctr"/>
                    <a:lstStyle/>
                    <a:p>
                      <a:pPr marL="0" algn="ctr"/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EF7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563848">
                <a:tc rowSpan="1" gridSpan="1">
                  <a:txBody>
                    <a:bodyPr anchor="ctr"/>
                    <a:lstStyle/>
                    <a:p>
                      <a:pPr marL="0" algn="ctr"/>
                      <a:r>
                        <a:rPr lang="zh-CN" altLang="en-US" sz="1999" b="1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11月</a:t>
                      </a:r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ctr"/>
                    <a:lstStyle/>
                    <a:p>
                      <a:pPr marL="0" algn="ctr"/>
                      <a:r>
                        <a:rPr lang="zh-CN" altLang="en-US" sz="1999" b="1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5号</a:t>
                      </a:r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ctr"/>
                    <a:lstStyle/>
                    <a:p>
                      <a:pPr marL="0" algn="ctr"/>
                      <a:r>
                        <a:rPr lang="zh-CN" altLang="en-US" sz="1999" b="1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12号</a:t>
                      </a:r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ctr"/>
                    <a:lstStyle/>
                    <a:p>
                      <a:pPr marL="0" algn="ctr"/>
                      <a:r>
                        <a:rPr lang="zh-CN" altLang="en-US" sz="1999" b="1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19号</a:t>
                      </a:r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ctr"/>
                    <a:lstStyle/>
                    <a:p>
                      <a:pPr marL="0" algn="ctr"/>
                      <a:r>
                        <a:rPr lang="zh-CN" altLang="en-US" sz="1999" b="1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26号</a:t>
                      </a:r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FFFFF">
                        <a:alpha val="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ctr"/>
                    <a:lstStyle/>
                    <a:p>
                      <a:pPr marL="0" algn="ctr"/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563848">
                <a:tc rowSpan="1" gridSpan="1">
                  <a:txBody>
                    <a:bodyPr anchor="ctr"/>
                    <a:lstStyle/>
                    <a:p>
                      <a:pPr marL="0" algn="ctr"/>
                      <a:r>
                        <a:rPr lang="zh-CN" altLang="en-US" sz="1999" b="1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12月</a:t>
                      </a:r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EF7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ctr"/>
                    <a:lstStyle/>
                    <a:p>
                      <a:pPr marL="0" algn="ctr"/>
                      <a:r>
                        <a:rPr lang="zh-CN" altLang="en-US" sz="1999" b="1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3号</a:t>
                      </a:r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EF7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ctr"/>
                    <a:lstStyle/>
                    <a:p>
                      <a:pPr marL="0" algn="ctr"/>
                      <a:r>
                        <a:rPr lang="zh-CN" altLang="en-US" sz="1999" b="1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10号</a:t>
                      </a:r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EF7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ctr"/>
                    <a:lstStyle/>
                    <a:p>
                      <a:pPr marL="0" algn="ctr"/>
                      <a:r>
                        <a:rPr lang="zh-CN" altLang="en-US" sz="1999" b="1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17号</a:t>
                      </a:r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EF7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ctr"/>
                    <a:lstStyle/>
                    <a:p>
                      <a:pPr marL="0" algn="ctr"/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EF7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ctr"/>
                    <a:lstStyle/>
                    <a:p>
                      <a:pPr marL="0" algn="ctr"/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EF7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563848">
                <a:tc rowSpan="1" gridSpan="1">
                  <a:txBody>
                    <a:bodyPr anchor="ctr"/>
                    <a:lstStyle/>
                    <a:p>
                      <a:pPr marL="0" algn="ctr"/>
                      <a:r>
                        <a:rPr lang="zh-CN" altLang="en-US" sz="1999" b="1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1月</a:t>
                      </a:r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ctr"/>
                    <a:lstStyle/>
                    <a:p>
                      <a:pPr marL="0" algn="ctr"/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ctr"/>
                    <a:lstStyle/>
                    <a:p>
                      <a:pPr marL="0" algn="ctr"/>
                      <a:r>
                        <a:rPr lang="zh-CN" altLang="en-US" sz="1999" b="1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7号</a:t>
                      </a:r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ctr"/>
                    <a:lstStyle/>
                    <a:p>
                      <a:pPr marL="0" algn="ctr"/>
                      <a:r>
                        <a:rPr lang="zh-CN" altLang="en-US" sz="1999" b="1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14号</a:t>
                      </a:r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ctr"/>
                    <a:lstStyle/>
                    <a:p>
                      <a:pPr marL="0" algn="ctr"/>
                      <a:r>
                        <a:rPr lang="zh-CN" altLang="en-US" sz="1999" b="1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21号</a:t>
                      </a:r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ctr"/>
                    <a:lstStyle/>
                    <a:p>
                      <a:pPr marL="0" algn="ctr"/>
                      <a:r>
                        <a:rPr lang="zh-CN" altLang="en-US" sz="1999" b="1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28号</a:t>
                      </a:r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FFFFF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  <a:tr h="563848">
                <a:tc rowSpan="1" gridSpan="1">
                  <a:txBody>
                    <a:bodyPr anchor="ctr"/>
                    <a:lstStyle/>
                    <a:p>
                      <a:pPr marL="0" algn="ctr"/>
                      <a:r>
                        <a:rPr lang="zh-CN" altLang="en-US" sz="1999" b="1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2月</a:t>
                      </a:r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EF7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ctr"/>
                    <a:lstStyle/>
                    <a:p>
                      <a:pPr marL="0" algn="ctr"/>
                      <a:r>
                        <a:rPr lang="zh-CN" altLang="en-US" sz="1999" b="1" i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/>
                          <a:ea typeface="微软雅黑"/>
                        </a:rPr>
                        <a:t>4号</a:t>
                      </a:r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EF7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ctr"/>
                    <a:lstStyle/>
                    <a:p>
                      <a:pPr marL="0" algn="ctr"/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EF7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ctr"/>
                    <a:lstStyle/>
                    <a:p>
                      <a:pPr marL="0" algn="ctr"/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EF7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ctr"/>
                    <a:lstStyle/>
                    <a:p>
                      <a:pPr marL="0" algn="ctr"/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59C49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  <a:tc rowSpan="1" gridSpan="1">
                  <a:txBody>
                    <a:bodyPr anchor="ctr"/>
                    <a:lstStyle/>
                    <a:p>
                      <a:pPr marL="0" algn="ctr"/>
                    </a:p>
                  </a:txBody>
                  <a:tcPr anchor="ctr">
                    <a:lnL w="9525" cap="flat">
                      <a:solidFill>
                        <a:srgbClr val="D96F0C">
                          <a:alpha val="50196"/>
                        </a:srgbClr>
                      </a:solidFill>
                    </a:lnL>
                    <a:lnR w="9525" cap="flat">
                      <a:solidFill>
                        <a:srgbClr val="D96F0C">
                          <a:alpha val="50196"/>
                        </a:srgbClr>
                      </a:solidFill>
                    </a:lnR>
                    <a:lnT w="9525" cap="flat">
                      <a:solidFill>
                        <a:srgbClr val="D96F0C">
                          <a:alpha val="50196"/>
                        </a:srgbClr>
                      </a:solidFill>
                    </a:lnT>
                    <a:lnB w="9525" cap="flat">
                      <a:solidFill>
                        <a:srgbClr val="D96F0C">
                          <a:alpha val="50196"/>
                        </a:srgbClr>
                      </a:solidFill>
                    </a:lnB>
                    <a:solidFill>
                      <a:srgbClr val="FEF7EC">
                        <a:alpha val="100000"/>
                      </a:srgbClr>
                    </a:solidFill>
                  </a:tcPr>
                  <a:extLst>
                    <a:ext uri="{0D108BD9-81ED-4DB2-BD59-A6C34878D82A}">
                      <a16:rowId xmlns:a16="http://schemas.microsoft.com/office/drawing/2014/main" val="2661222183"/>
                    </a:ext>
                  </a:extLst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873947" y="666074"/>
            <a:ext cx="2365820" cy="790013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47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那会很累吧？</a:t>
            </a:r>
          </a:p>
        </p:txBody>
      </p:sp>
      <p:pic>
        <p:nvPicPr>
          <p:cNvPr id="3" name="汉字1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940603" y="1675295"/>
            <a:ext cx="627119" cy="909323"/>
          </a:xfrm>
          <a:prstGeom prst="rect">
            <a:avLst/>
          </a:prstGeom>
        </p:spPr>
      </p:pic>
      <p:sp>
        <p:nvSpPr>
          <p:cNvPr id="4" name="文本2"/>
          <p:cNvSpPr txBox="1"/>
          <p:nvPr/>
        </p:nvSpPr>
        <p:spPr>
          <a:xfrm>
            <a:off x="2336292" y="1632309"/>
            <a:ext cx="3680936" cy="995077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1. v.+吧 oder / lass uns</a:t>
            </a:r>
          </a:p>
          <a:p>
            <a:pPr marL="0" algn="l"/>
            <a:r>
              <a:rPr lang="zh-CN" altLang="en-US" sz="1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/>
            </a:r>
          </a:p>
          <a:p>
            <a:pPr marL="0" algn="l"/>
            <a:r>
              <a:rPr lang="zh-CN" altLang="en-US" sz="1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2. Aussagesatz+吧 wohl / vielleicht  </a:t>
            </a:r>
          </a:p>
        </p:txBody>
      </p:sp>
      <p:pic>
        <p:nvPicPr>
          <p:cNvPr id="5" name="汉字2"/>
          <p:cNvPicPr>
            <a:picLocks noChangeAspect="1"/>
          </p:cNvPicPr>
          <p:nvPr/>
        </p:nvPicPr>
        <p:blipFill>
          <a:fillRect/>
          <a:blip r:embed="rId3"/>
          <a:stretch/>
        </p:blipFill>
        <p:spPr>
          <a:xfrm>
            <a:off x="940927" y="3319758"/>
            <a:ext cx="627119" cy="909323"/>
          </a:xfrm>
          <a:prstGeom prst="rect">
            <a:avLst/>
          </a:prstGeom>
        </p:spPr>
      </p:pic>
      <p:sp>
        <p:nvSpPr>
          <p:cNvPr id="6" name="文本3"/>
          <p:cNvSpPr txBox="1"/>
          <p:nvPr/>
        </p:nvSpPr>
        <p:spPr>
          <a:xfrm>
            <a:off x="2336425" y="3276819"/>
            <a:ext cx="4356862" cy="995077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1. können</a:t>
            </a:r>
          </a:p>
          <a:p>
            <a:pPr marL="0" algn="l"/>
            <a:r>
              <a:rPr lang="zh-CN" altLang="en-US" sz="1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/>
            </a:r>
          </a:p>
          <a:p>
            <a:pPr marL="0" algn="l"/>
            <a:r>
              <a:rPr lang="zh-CN" altLang="en-US" sz="1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2. werden, etwas in Zukunft passieren soll  </a:t>
            </a:r>
          </a:p>
        </p:txBody>
      </p:sp>
      <p:sp>
        <p:nvSpPr>
          <p:cNvPr id="7" name="文本4"/>
          <p:cNvSpPr txBox="1"/>
          <p:nvPr/>
        </p:nvSpPr>
        <p:spPr>
          <a:xfrm>
            <a:off x="940832" y="4689691"/>
            <a:ext cx="3917156" cy="45869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你要买最新的iphone手机？那会很贵吧？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013" y="792251"/>
            <a:ext cx="7392219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296" y="468411"/>
            <a:ext cx="806446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384" y="467868"/>
            <a:ext cx="7120023" cy="571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2594928" y="1330960"/>
            <a:ext cx="1473200" cy="7143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GB Pinyinok-D"/>
                <a:ea typeface="GB Pinyinok-D"/>
              </a:rPr>
              <a:t>pǎo bù</a:t>
            </a:r>
          </a:p>
        </p:txBody>
      </p:sp>
      <p:sp>
        <p:nvSpPr>
          <p:cNvPr id="3" name="文本2"/>
          <p:cNvSpPr txBox="1"/>
          <p:nvPr/>
        </p:nvSpPr>
        <p:spPr>
          <a:xfrm>
            <a:off x="2594928" y="539433"/>
            <a:ext cx="1990725" cy="7143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GB Pinyinok-D"/>
                <a:ea typeface="GB Pinyinok-D"/>
              </a:rPr>
              <a:t>qǐ chuáng</a:t>
            </a:r>
          </a:p>
        </p:txBody>
      </p:sp>
      <p:sp>
        <p:nvSpPr>
          <p:cNvPr id="4" name="文本3"/>
          <p:cNvSpPr txBox="1"/>
          <p:nvPr/>
        </p:nvSpPr>
        <p:spPr>
          <a:xfrm>
            <a:off x="2594928" y="2181860"/>
            <a:ext cx="1652587" cy="7143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GB Pinyinok-D"/>
                <a:ea typeface="GB Pinyinok-D"/>
              </a:rPr>
              <a:t>chī yào</a:t>
            </a:r>
          </a:p>
        </p:txBody>
      </p:sp>
      <p:sp>
        <p:nvSpPr>
          <p:cNvPr id="5" name="文本4"/>
          <p:cNvSpPr txBox="1"/>
          <p:nvPr/>
        </p:nvSpPr>
        <p:spPr>
          <a:xfrm>
            <a:off x="2594928" y="2993073"/>
            <a:ext cx="2170112" cy="7143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GB Pinyinok-D"/>
                <a:ea typeface="GB Pinyinok-D"/>
              </a:rPr>
              <a:t>shēng bìng</a:t>
            </a:r>
          </a:p>
        </p:txBody>
      </p:sp>
      <p:sp>
        <p:nvSpPr>
          <p:cNvPr id="6" name="文本5"/>
          <p:cNvSpPr txBox="1"/>
          <p:nvPr/>
        </p:nvSpPr>
        <p:spPr>
          <a:xfrm>
            <a:off x="2594928" y="3829685"/>
            <a:ext cx="1452562" cy="7143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GB Pinyinok-D"/>
                <a:ea typeface="GB Pinyinok-D"/>
              </a:rPr>
              <a:t>xiū xi</a:t>
            </a:r>
          </a:p>
        </p:txBody>
      </p:sp>
      <p:sp>
        <p:nvSpPr>
          <p:cNvPr id="7" name="文本6"/>
          <p:cNvSpPr txBox="1"/>
          <p:nvPr/>
        </p:nvSpPr>
        <p:spPr>
          <a:xfrm>
            <a:off x="2564448" y="4716145"/>
            <a:ext cx="1831975" cy="714375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0" i="0" dirty="0">
                <a:solidFill>
                  <a:srgbClr val="000000">
                    <a:alpha val="100000"/>
                  </a:srgbClr>
                </a:solidFill>
                <a:latin typeface="GB Pinyinok-D"/>
                <a:ea typeface="GB Pinyinok-D"/>
              </a:rPr>
              <a:t>chū yuàn</a:t>
            </a:r>
          </a:p>
        </p:txBody>
      </p:sp>
      <p:sp>
        <p:nvSpPr>
          <p:cNvPr id="8" name="形状1"/>
          <p:cNvSpPr txBox="1"/>
          <p:nvPr/>
        </p:nvSpPr>
        <p:spPr>
          <a:xfrm rot="10800000">
            <a:off x="80963" y="-15875"/>
            <a:ext cx="12700" cy="6873875"/>
          </a:xfrm>
          <a:prstGeom prst="straightConnector1"/>
          <a:solidFill>
            <a:srgbClr val="FFFFFF">
              <a:alpha val="0"/>
            </a:srgbClr>
          </a:solidFill>
          <a:ln w="228600">
            <a:solidFill>
              <a:srgbClr val="80008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grpSp>
        <p:nvGrpSpPr>
          <p:cNvPr id="9" name="组合1"/>
          <p:cNvGrpSpPr/>
          <p:nvPr/>
        </p:nvGrpSpPr>
        <p:grpSpPr>
          <a:xfrm>
            <a:off x="690563" y="3075106"/>
            <a:ext cx="1339850" cy="716797"/>
            <a:chOff x="0" y="0"/>
            <a:chExt cx="1339850" cy="716797"/>
          </a:xfrm>
        </p:grpSpPr>
        <p:sp>
          <p:nvSpPr>
            <p:cNvPr id="10" name="形状2"/>
            <p:cNvSpPr txBox="1"/>
            <p:nvPr/>
          </p:nvSpPr>
          <p:spPr>
            <a:xfrm>
              <a:off x="0" y="31632"/>
              <a:ext cx="1339850" cy="529702"/>
            </a:xfrm>
            <a:prstGeom prst="roundRect"/>
            <a:solidFill>
              <a:srgbClr val="CC99FF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1" name="文本7"/>
            <p:cNvSpPr txBox="1"/>
            <p:nvPr/>
          </p:nvSpPr>
          <p:spPr>
            <a:xfrm>
              <a:off x="220134" y="0"/>
              <a:ext cx="1094564" cy="716797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宋体"/>
                  <a:ea typeface="宋体"/>
                </a:rPr>
                <a:t>生病</a:t>
              </a:r>
            </a:p>
          </p:txBody>
        </p:sp>
      </p:grpSp>
      <p:grpSp>
        <p:nvGrpSpPr>
          <p:cNvPr id="12" name="组合2"/>
          <p:cNvGrpSpPr/>
          <p:nvPr/>
        </p:nvGrpSpPr>
        <p:grpSpPr>
          <a:xfrm>
            <a:off x="682625" y="3911940"/>
            <a:ext cx="1338263" cy="716575"/>
            <a:chOff x="0" y="0"/>
            <a:chExt cx="1338263" cy="716575"/>
          </a:xfrm>
        </p:grpSpPr>
        <p:sp>
          <p:nvSpPr>
            <p:cNvPr id="13" name="形状3"/>
            <p:cNvSpPr txBox="1"/>
            <p:nvPr/>
          </p:nvSpPr>
          <p:spPr>
            <a:xfrm>
              <a:off x="0" y="28235"/>
              <a:ext cx="1338263" cy="529479"/>
            </a:xfrm>
            <a:prstGeom prst="roundRect"/>
            <a:solidFill>
              <a:srgbClr val="CC99FF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4" name="文本8"/>
            <p:cNvSpPr txBox="1"/>
            <p:nvPr/>
          </p:nvSpPr>
          <p:spPr>
            <a:xfrm>
              <a:off x="223440" y="0"/>
              <a:ext cx="1093493" cy="716575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宋体"/>
                  <a:ea typeface="宋体"/>
                </a:rPr>
                <a:t>休息</a:t>
              </a:r>
            </a:p>
          </p:txBody>
        </p:sp>
      </p:grpSp>
      <p:grpSp>
        <p:nvGrpSpPr>
          <p:cNvPr id="15" name="组合3"/>
          <p:cNvGrpSpPr/>
          <p:nvPr/>
        </p:nvGrpSpPr>
        <p:grpSpPr>
          <a:xfrm>
            <a:off x="682625" y="4744403"/>
            <a:ext cx="1338263" cy="715887"/>
            <a:chOff x="0" y="0"/>
            <a:chExt cx="1338263" cy="715887"/>
          </a:xfrm>
        </p:grpSpPr>
        <p:sp>
          <p:nvSpPr>
            <p:cNvPr id="16" name="形状4"/>
            <p:cNvSpPr txBox="1"/>
            <p:nvPr/>
          </p:nvSpPr>
          <p:spPr>
            <a:xfrm>
              <a:off x="0" y="56048"/>
              <a:ext cx="1338263" cy="528787"/>
            </a:xfrm>
            <a:prstGeom prst="roundRect"/>
            <a:solidFill>
              <a:srgbClr val="CC99FF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17" name="文本9"/>
            <p:cNvSpPr txBox="1"/>
            <p:nvPr/>
          </p:nvSpPr>
          <p:spPr>
            <a:xfrm>
              <a:off x="225026" y="0"/>
              <a:ext cx="1093493" cy="715887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宋体"/>
                  <a:ea typeface="宋体"/>
                </a:rPr>
                <a:t>出院</a:t>
              </a:r>
            </a:p>
          </p:txBody>
        </p:sp>
      </p:grpSp>
      <p:grpSp>
        <p:nvGrpSpPr>
          <p:cNvPr id="18" name="组合4"/>
          <p:cNvGrpSpPr/>
          <p:nvPr/>
        </p:nvGrpSpPr>
        <p:grpSpPr>
          <a:xfrm>
            <a:off x="684213" y="1393960"/>
            <a:ext cx="1339850" cy="716780"/>
            <a:chOff x="0" y="0"/>
            <a:chExt cx="1339850" cy="716780"/>
          </a:xfrm>
        </p:grpSpPr>
        <p:sp>
          <p:nvSpPr>
            <p:cNvPr id="19" name="形状5"/>
            <p:cNvSpPr txBox="1"/>
            <p:nvPr/>
          </p:nvSpPr>
          <p:spPr>
            <a:xfrm>
              <a:off x="0" y="36378"/>
              <a:ext cx="1339850" cy="529685"/>
            </a:xfrm>
            <a:prstGeom prst="roundRect"/>
            <a:solidFill>
              <a:srgbClr val="CC99FF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0" name="文本10"/>
            <p:cNvSpPr txBox="1"/>
            <p:nvPr/>
          </p:nvSpPr>
          <p:spPr>
            <a:xfrm>
              <a:off x="229891" y="0"/>
              <a:ext cx="1094564" cy="716780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宋体"/>
                  <a:ea typeface="宋体"/>
                </a:rPr>
                <a:t>跑步</a:t>
              </a:r>
            </a:p>
          </p:txBody>
        </p:sp>
      </p:grpSp>
      <p:grpSp>
        <p:nvGrpSpPr>
          <p:cNvPr id="21" name="组合5"/>
          <p:cNvGrpSpPr/>
          <p:nvPr/>
        </p:nvGrpSpPr>
        <p:grpSpPr>
          <a:xfrm>
            <a:off x="685800" y="561470"/>
            <a:ext cx="1489563" cy="715833"/>
            <a:chOff x="0" y="0"/>
            <a:chExt cx="1489563" cy="715833"/>
          </a:xfrm>
        </p:grpSpPr>
        <p:sp>
          <p:nvSpPr>
            <p:cNvPr id="22" name="形状6"/>
            <p:cNvSpPr txBox="1"/>
            <p:nvPr/>
          </p:nvSpPr>
          <p:spPr>
            <a:xfrm>
              <a:off x="0" y="24318"/>
              <a:ext cx="1338263" cy="528732"/>
            </a:xfrm>
            <a:prstGeom prst="roundRect"/>
            <a:solidFill>
              <a:srgbClr val="CC99FF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3" name="文本11"/>
            <p:cNvSpPr txBox="1"/>
            <p:nvPr/>
          </p:nvSpPr>
          <p:spPr>
            <a:xfrm>
              <a:off x="35576" y="0"/>
              <a:ext cx="1453987" cy="715833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ctr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宋体"/>
                  <a:ea typeface="宋体"/>
                </a:rPr>
                <a:t>起床</a:t>
              </a:r>
            </a:p>
          </p:txBody>
        </p:sp>
      </p:grpSp>
      <p:grpSp>
        <p:nvGrpSpPr>
          <p:cNvPr id="24" name="组合6"/>
          <p:cNvGrpSpPr/>
          <p:nvPr/>
        </p:nvGrpSpPr>
        <p:grpSpPr>
          <a:xfrm>
            <a:off x="683578" y="2205172"/>
            <a:ext cx="1339850" cy="716781"/>
            <a:chOff x="0" y="0"/>
            <a:chExt cx="1339850" cy="716781"/>
          </a:xfrm>
        </p:grpSpPr>
        <p:sp>
          <p:nvSpPr>
            <p:cNvPr id="25" name="形状7"/>
            <p:cNvSpPr txBox="1"/>
            <p:nvPr/>
          </p:nvSpPr>
          <p:spPr>
            <a:xfrm>
              <a:off x="0" y="36378"/>
              <a:ext cx="1339850" cy="529686"/>
            </a:xfrm>
            <a:prstGeom prst="roundRect"/>
            <a:solidFill>
              <a:srgbClr val="CC99FF">
                <a:alpha val="100000"/>
              </a:srgbClr>
            </a:solidFill>
            <a:ln w="9525">
              <a:solidFill>
                <a:srgbClr val="FFFFFF">
                  <a:alpha val="0"/>
                </a:srgbClr>
              </a:solidFill>
            </a:ln>
          </p:spPr>
          <p:txBody>
            <a:bodyPr anchor="ctr"/>
            <a:lstStyle/>
            <a:p>
              <a:pPr marL="0" algn="ctr"/>
            </a:p>
          </p:txBody>
        </p:sp>
        <p:sp>
          <p:nvSpPr>
            <p:cNvPr id="26" name="文本12"/>
            <p:cNvSpPr txBox="1"/>
            <p:nvPr/>
          </p:nvSpPr>
          <p:spPr>
            <a:xfrm>
              <a:off x="229891" y="0"/>
              <a:ext cx="1094564" cy="716781"/>
            </a:xfrm>
            <a:prstGeom prst="rect">
              <a:avLst/>
            </a:prstGeom>
            <a:noFill/>
          </p:spPr>
          <p:txBody>
            <a:bodyPr anchor="t"/>
            <a:lstStyle/>
            <a:p>
              <a:pPr marL="0" algn="l">
                <a:lnSpc>
                  <a:spcPts val="3300"/>
                </a:lnSpc>
              </a:pPr>
              <a:r>
                <a:rPr lang="zh-CN" altLang="en-US" sz="2800" b="1" i="0" dirty="0">
                  <a:solidFill>
                    <a:srgbClr val="000000">
                      <a:alpha val="100000"/>
                    </a:srgbClr>
                  </a:solidFill>
                  <a:latin typeface="宋体"/>
                  <a:ea typeface="宋体"/>
                </a:rPr>
                <a:t>吃药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18" grpId="0" animBg="1"/>
      <p:bldP spid="2" grpId="0" animBg="1"/>
      <p:bldP spid="24" grpId="0" animBg="1"/>
      <p:bldP spid="4" grpId="0" animBg="1"/>
      <p:bldP spid="9" grpId="0" animBg="1"/>
      <p:bldP spid="5" grpId="0" animBg="1"/>
      <p:bldP spid="12" grpId="0" animBg="1"/>
      <p:bldP spid="6" grpId="0" animBg="1"/>
      <p:bldP spid="15" grpId="0" animBg="1"/>
      <p:bldP spid="7" grpId="0" animBg="1"/>
    </p:bldLst>
  </p:timing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2312988" y="571500"/>
            <a:ext cx="4200525" cy="1966913"/>
          </a:xfrm>
          <a:prstGeom prst="wedgeRoundRectCallout"/>
          <a:solidFill>
            <a:srgbClr val="FFFFFF">
              <a:alpha val="100000"/>
            </a:srgbClr>
          </a:solidFill>
          <a:ln w="28575">
            <a:solidFill>
              <a:srgbClr val="CC99F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1"/>
          <p:cNvSpPr txBox="1"/>
          <p:nvPr/>
        </p:nvSpPr>
        <p:spPr>
          <a:xfrm>
            <a:off x="2380298" y="665483"/>
            <a:ext cx="2230441" cy="919258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华文楷体"/>
                <a:ea typeface="华文楷体"/>
              </a:rPr>
              <a:t> 6:30起床</a:t>
            </a:r>
          </a:p>
        </p:txBody>
      </p:sp>
      <p:sp>
        <p:nvSpPr>
          <p:cNvPr id="4" name="文本2"/>
          <p:cNvSpPr txBox="1"/>
          <p:nvPr/>
        </p:nvSpPr>
        <p:spPr>
          <a:xfrm>
            <a:off x="2363153" y="1430020"/>
            <a:ext cx="1592262" cy="6477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华文楷体"/>
                <a:ea typeface="华文楷体"/>
              </a:rPr>
              <a:t>不想起床</a:t>
            </a:r>
          </a:p>
        </p:txBody>
      </p:sp>
      <p:sp>
        <p:nvSpPr>
          <p:cNvPr id="5" name="形状2"/>
          <p:cNvSpPr txBox="1"/>
          <p:nvPr/>
        </p:nvSpPr>
        <p:spPr>
          <a:xfrm>
            <a:off x="684213" y="590550"/>
            <a:ext cx="1338262" cy="528638"/>
          </a:xfrm>
          <a:prstGeom prst="roundRect"/>
          <a:solidFill>
            <a:srgbClr val="CC99FF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6" name="文本3"/>
          <p:cNvSpPr txBox="1"/>
          <p:nvPr/>
        </p:nvSpPr>
        <p:spPr>
          <a:xfrm>
            <a:off x="942658" y="2236153"/>
            <a:ext cx="1082675" cy="7112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吃药</a:t>
            </a:r>
          </a:p>
        </p:txBody>
      </p:sp>
      <p:sp>
        <p:nvSpPr>
          <p:cNvPr id="7" name="文本4"/>
          <p:cNvSpPr txBox="1"/>
          <p:nvPr/>
        </p:nvSpPr>
        <p:spPr>
          <a:xfrm>
            <a:off x="910908" y="3074353"/>
            <a:ext cx="1082675" cy="7112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生病</a:t>
            </a:r>
          </a:p>
        </p:txBody>
      </p:sp>
      <p:sp>
        <p:nvSpPr>
          <p:cNvPr id="8" name="文本5"/>
          <p:cNvSpPr txBox="1"/>
          <p:nvPr/>
        </p:nvSpPr>
        <p:spPr>
          <a:xfrm>
            <a:off x="906145" y="3910965"/>
            <a:ext cx="1082675" cy="7112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休息</a:t>
            </a:r>
          </a:p>
        </p:txBody>
      </p:sp>
      <p:sp>
        <p:nvSpPr>
          <p:cNvPr id="9" name="文本6"/>
          <p:cNvSpPr txBox="1"/>
          <p:nvPr/>
        </p:nvSpPr>
        <p:spPr>
          <a:xfrm>
            <a:off x="907733" y="4744403"/>
            <a:ext cx="1082675" cy="7112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出院</a:t>
            </a:r>
          </a:p>
        </p:txBody>
      </p:sp>
      <p:pic>
        <p:nvPicPr>
          <p:cNvPr id="10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925" y="609600"/>
            <a:ext cx="2324100" cy="1858963"/>
          </a:xfrm>
          <a:prstGeom prst="rect">
            <a:avLst/>
          </a:prstGeom>
        </p:spPr>
      </p:pic>
      <p:sp>
        <p:nvSpPr>
          <p:cNvPr id="11" name="文本7"/>
          <p:cNvSpPr txBox="1"/>
          <p:nvPr/>
        </p:nvSpPr>
        <p:spPr>
          <a:xfrm>
            <a:off x="914083" y="1404303"/>
            <a:ext cx="1082675" cy="7112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跑步</a:t>
            </a:r>
          </a:p>
        </p:txBody>
      </p:sp>
      <p:sp>
        <p:nvSpPr>
          <p:cNvPr id="12" name="文本8"/>
          <p:cNvSpPr txBox="1"/>
          <p:nvPr/>
        </p:nvSpPr>
        <p:spPr>
          <a:xfrm>
            <a:off x="907733" y="561340"/>
            <a:ext cx="1082675" cy="711200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起床</a:t>
            </a:r>
          </a:p>
        </p:txBody>
      </p:sp>
      <p:sp>
        <p:nvSpPr>
          <p:cNvPr id="13" name="形状3"/>
          <p:cNvSpPr txBox="1"/>
          <p:nvPr/>
        </p:nvSpPr>
        <p:spPr>
          <a:xfrm rot="10800000">
            <a:off x="80963" y="-15875"/>
            <a:ext cx="12700" cy="6873875"/>
          </a:xfrm>
          <a:prstGeom prst="straightConnector1"/>
          <a:solidFill>
            <a:srgbClr val="FFFFFF">
              <a:alpha val="0"/>
            </a:srgbClr>
          </a:solidFill>
          <a:ln w="228600">
            <a:solidFill>
              <a:srgbClr val="80008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pic>
        <p:nvPicPr>
          <p:cNvPr id="14" name="汉字1"/>
          <p:cNvPicPr>
            <a:picLocks noChangeAspect="1"/>
          </p:cNvPicPr>
          <p:nvPr/>
        </p:nvPicPr>
        <p:blipFill>
          <a:fillRect/>
          <a:blip r:embed="rId3"/>
          <a:stretch/>
        </p:blipFill>
        <p:spPr>
          <a:xfrm>
            <a:off x="2380088" y="3074727"/>
            <a:ext cx="1624183" cy="785022"/>
          </a:xfrm>
          <a:prstGeom prst="rect">
            <a:avLst/>
          </a:prstGeom>
        </p:spPr>
      </p:pic>
      <p:sp>
        <p:nvSpPr>
          <p:cNvPr id="15" name="文本9"/>
          <p:cNvSpPr txBox="1"/>
          <p:nvPr/>
        </p:nvSpPr>
        <p:spPr>
          <a:xfrm>
            <a:off x="4164892" y="3204134"/>
            <a:ext cx="1214946" cy="52574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9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schläfrig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3" grpId="0" animBg="1"/>
      <p:bldP spid="4" grpId="0" animBg="1"/>
    </p:bldLst>
  </p:timing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671513" y="1466850"/>
            <a:ext cx="1338262" cy="528638"/>
          </a:xfrm>
          <a:prstGeom prst="roundRect"/>
          <a:solidFill>
            <a:srgbClr val="CC99FF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3"/>
          <p:cNvSpPr txBox="1"/>
          <p:nvPr/>
        </p:nvSpPr>
        <p:spPr>
          <a:xfrm>
            <a:off x="942658" y="2236153"/>
            <a:ext cx="1082675" cy="7112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吃药</a:t>
            </a:r>
          </a:p>
        </p:txBody>
      </p:sp>
      <p:sp>
        <p:nvSpPr>
          <p:cNvPr id="4" name="文本4"/>
          <p:cNvSpPr txBox="1"/>
          <p:nvPr/>
        </p:nvSpPr>
        <p:spPr>
          <a:xfrm>
            <a:off x="910908" y="3074353"/>
            <a:ext cx="1082675" cy="7112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生病</a:t>
            </a:r>
          </a:p>
        </p:txBody>
      </p:sp>
      <p:sp>
        <p:nvSpPr>
          <p:cNvPr id="5" name="文本5"/>
          <p:cNvSpPr txBox="1"/>
          <p:nvPr/>
        </p:nvSpPr>
        <p:spPr>
          <a:xfrm>
            <a:off x="906145" y="3910965"/>
            <a:ext cx="1082675" cy="7112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休息</a:t>
            </a:r>
          </a:p>
        </p:txBody>
      </p:sp>
      <p:sp>
        <p:nvSpPr>
          <p:cNvPr id="6" name="文本6"/>
          <p:cNvSpPr txBox="1"/>
          <p:nvPr/>
        </p:nvSpPr>
        <p:spPr>
          <a:xfrm>
            <a:off x="907733" y="4744403"/>
            <a:ext cx="1082675" cy="7112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出院</a:t>
            </a:r>
          </a:p>
        </p:txBody>
      </p:sp>
      <p:sp>
        <p:nvSpPr>
          <p:cNvPr id="7" name="文本7"/>
          <p:cNvSpPr txBox="1"/>
          <p:nvPr/>
        </p:nvSpPr>
        <p:spPr>
          <a:xfrm>
            <a:off x="914083" y="1404303"/>
            <a:ext cx="1082675" cy="7112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跑步</a:t>
            </a:r>
          </a:p>
        </p:txBody>
      </p:sp>
      <p:sp>
        <p:nvSpPr>
          <p:cNvPr id="8" name="文本8"/>
          <p:cNvSpPr txBox="1"/>
          <p:nvPr/>
        </p:nvSpPr>
        <p:spPr>
          <a:xfrm>
            <a:off x="907733" y="561340"/>
            <a:ext cx="1082675" cy="711200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起床</a:t>
            </a:r>
          </a:p>
        </p:txBody>
      </p:sp>
      <p:sp>
        <p:nvSpPr>
          <p:cNvPr id="9" name="形状2"/>
          <p:cNvSpPr txBox="1"/>
          <p:nvPr/>
        </p:nvSpPr>
        <p:spPr>
          <a:xfrm rot="10800000">
            <a:off x="80963" y="-15875"/>
            <a:ext cx="12700" cy="6873875"/>
          </a:xfrm>
          <a:prstGeom prst="straightConnector1"/>
          <a:solidFill>
            <a:srgbClr val="FFFFFF">
              <a:alpha val="0"/>
            </a:srgbClr>
          </a:solidFill>
          <a:ln w="228600">
            <a:solidFill>
              <a:srgbClr val="80008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0" name="形状3"/>
          <p:cNvSpPr txBox="1"/>
          <p:nvPr/>
        </p:nvSpPr>
        <p:spPr>
          <a:xfrm>
            <a:off x="2314575" y="1301750"/>
            <a:ext cx="6238875" cy="2657475"/>
          </a:xfrm>
          <a:prstGeom prst="wedgeRoundRectCallout"/>
          <a:solidFill>
            <a:srgbClr val="FFFFFF">
              <a:alpha val="100000"/>
            </a:srgbClr>
          </a:solidFill>
          <a:ln w="28575">
            <a:solidFill>
              <a:srgbClr val="CC99F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1" name="文本9"/>
          <p:cNvSpPr txBox="1"/>
          <p:nvPr/>
        </p:nvSpPr>
        <p:spPr>
          <a:xfrm>
            <a:off x="2459990" y="1407795"/>
            <a:ext cx="3175000" cy="6477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华文楷体"/>
                <a:ea typeface="华文楷体"/>
              </a:rPr>
              <a:t>每天早晨坚持跑步</a:t>
            </a:r>
          </a:p>
        </p:txBody>
      </p:sp>
      <p:pic>
        <p:nvPicPr>
          <p:cNvPr id="1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0" y="1995488"/>
            <a:ext cx="2782888" cy="1711325"/>
          </a:xfrm>
          <a:prstGeom prst="rect">
            <a:avLst/>
          </a:prstGeom>
        </p:spPr>
      </p:pic>
      <p:sp>
        <p:nvSpPr>
          <p:cNvPr id="13" name="文本10"/>
          <p:cNvSpPr txBox="1"/>
          <p:nvPr/>
        </p:nvSpPr>
        <p:spPr>
          <a:xfrm>
            <a:off x="6144578" y="1395095"/>
            <a:ext cx="1627187" cy="6477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华文楷体"/>
                <a:ea typeface="华文楷体"/>
              </a:rPr>
              <a:t>跑步比赛</a:t>
            </a:r>
          </a:p>
        </p:txBody>
      </p:sp>
      <p:pic>
        <p:nvPicPr>
          <p:cNvPr id="14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00" y="1976438"/>
            <a:ext cx="2790825" cy="1731962"/>
          </a:xfrm>
          <a:prstGeom prst="rect">
            <a:avLst/>
          </a:prstGeom>
        </p:spPr>
      </p:pic>
      <p:pic>
        <p:nvPicPr>
          <p:cNvPr id="15" name="汉字2"/>
          <p:cNvPicPr>
            <a:picLocks noChangeAspect="1"/>
          </p:cNvPicPr>
          <p:nvPr/>
        </p:nvPicPr>
        <p:blipFill>
          <a:fillRect/>
          <a:blip r:embed="rId4"/>
          <a:stretch/>
        </p:blipFill>
        <p:spPr>
          <a:xfrm>
            <a:off x="2267598" y="4078472"/>
            <a:ext cx="1082789" cy="785022"/>
          </a:xfrm>
          <a:prstGeom prst="rect">
            <a:avLst/>
          </a:prstGeom>
        </p:spPr>
      </p:pic>
      <p:sp>
        <p:nvSpPr>
          <p:cNvPr id="16" name="文本11"/>
          <p:cNvSpPr txBox="1"/>
          <p:nvPr/>
        </p:nvSpPr>
        <p:spPr>
          <a:xfrm>
            <a:off x="3547710" y="4208193"/>
            <a:ext cx="2487549" cy="52574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9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am frühen Morgen</a:t>
            </a:r>
          </a:p>
        </p:txBody>
      </p:sp>
      <p:sp>
        <p:nvSpPr>
          <p:cNvPr id="17" name="文本12"/>
          <p:cNvSpPr txBox="1"/>
          <p:nvPr/>
        </p:nvSpPr>
        <p:spPr>
          <a:xfrm>
            <a:off x="2241111" y="5087728"/>
            <a:ext cx="2676652" cy="554881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华文楷体"/>
                <a:ea typeface="华文楷体"/>
              </a:rPr>
              <a:t>每天早晨坚持跑步</a:t>
            </a:r>
          </a:p>
        </p:txBody>
      </p:sp>
      <p:pic>
        <p:nvPicPr>
          <p:cNvPr id="18" name="汉字3"/>
          <p:cNvPicPr>
            <a:picLocks noChangeAspect="1"/>
          </p:cNvPicPr>
          <p:nvPr/>
        </p:nvPicPr>
        <p:blipFill>
          <a:fillRect/>
          <a:blip r:embed="rId5"/>
          <a:stretch/>
        </p:blipFill>
        <p:spPr>
          <a:xfrm>
            <a:off x="6733756" y="4034980"/>
            <a:ext cx="1082789" cy="785022"/>
          </a:xfrm>
          <a:prstGeom prst="rect">
            <a:avLst/>
          </a:prstGeom>
        </p:spPr>
      </p:pic>
      <p:sp>
        <p:nvSpPr>
          <p:cNvPr id="19" name="文本13"/>
          <p:cNvSpPr txBox="1"/>
          <p:nvPr/>
        </p:nvSpPr>
        <p:spPr>
          <a:xfrm>
            <a:off x="8128406" y="4164844"/>
            <a:ext cx="1664113" cy="52574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9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v. festhalten</a:t>
            </a:r>
          </a:p>
        </p:txBody>
      </p:sp>
      <p:sp>
        <p:nvSpPr>
          <p:cNvPr id="20" name="文本14"/>
          <p:cNvSpPr txBox="1"/>
          <p:nvPr/>
        </p:nvSpPr>
        <p:spPr>
          <a:xfrm>
            <a:off x="5113887" y="5102333"/>
            <a:ext cx="5019326" cy="52574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9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Ich halte jeden Morgen am Joggen fest.</a:t>
            </a:r>
          </a:p>
        </p:txBody>
      </p:sp>
      <p:pic>
        <p:nvPicPr>
          <p:cNvPr id="21" name="汉字4"/>
          <p:cNvPicPr>
            <a:picLocks noChangeAspect="1"/>
          </p:cNvPicPr>
          <p:nvPr/>
        </p:nvPicPr>
        <p:blipFill>
          <a:fillRect/>
          <a:blip r:embed="rId6"/>
          <a:stretch/>
        </p:blipFill>
        <p:spPr>
          <a:xfrm>
            <a:off x="2268045" y="5729716"/>
            <a:ext cx="1082789" cy="785022"/>
          </a:xfrm>
          <a:prstGeom prst="rect">
            <a:avLst/>
          </a:prstGeom>
        </p:spPr>
      </p:pic>
      <p:sp>
        <p:nvSpPr>
          <p:cNvPr id="22" name="文本15"/>
          <p:cNvSpPr txBox="1"/>
          <p:nvPr/>
        </p:nvSpPr>
        <p:spPr>
          <a:xfrm>
            <a:off x="3547843" y="5859713"/>
            <a:ext cx="1315022" cy="52574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9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v. joggen</a:t>
            </a:r>
          </a:p>
        </p:txBody>
      </p:sp>
      <p:pic>
        <p:nvPicPr>
          <p:cNvPr id="23" name="汉字5"/>
          <p:cNvPicPr>
            <a:picLocks noChangeAspect="1"/>
          </p:cNvPicPr>
          <p:nvPr/>
        </p:nvPicPr>
        <p:blipFill>
          <a:fillRect/>
          <a:blip r:embed="rId7"/>
          <a:stretch/>
        </p:blipFill>
        <p:spPr>
          <a:xfrm>
            <a:off x="5651754" y="5729811"/>
            <a:ext cx="1082789" cy="785022"/>
          </a:xfrm>
          <a:prstGeom prst="rect">
            <a:avLst/>
          </a:prstGeom>
        </p:spPr>
      </p:pic>
      <p:sp>
        <p:nvSpPr>
          <p:cNvPr id="24" name="文本16"/>
          <p:cNvSpPr txBox="1"/>
          <p:nvPr/>
        </p:nvSpPr>
        <p:spPr>
          <a:xfrm>
            <a:off x="7163724" y="5833624"/>
            <a:ext cx="1842072" cy="52574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9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n. Wettkampf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14" grpId="0" animBg="1"/>
      <p:bldP spid="13" grpId="0" animBg="1"/>
    </p:bldLst>
  </p:timing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671513" y="2276475"/>
            <a:ext cx="1338262" cy="528638"/>
          </a:xfrm>
          <a:prstGeom prst="roundRect"/>
          <a:solidFill>
            <a:srgbClr val="CC99FF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3"/>
          <p:cNvSpPr txBox="1"/>
          <p:nvPr/>
        </p:nvSpPr>
        <p:spPr>
          <a:xfrm>
            <a:off x="942658" y="2236153"/>
            <a:ext cx="1082675" cy="7112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吃药</a:t>
            </a:r>
          </a:p>
        </p:txBody>
      </p:sp>
      <p:sp>
        <p:nvSpPr>
          <p:cNvPr id="4" name="文本4"/>
          <p:cNvSpPr txBox="1"/>
          <p:nvPr/>
        </p:nvSpPr>
        <p:spPr>
          <a:xfrm>
            <a:off x="910908" y="3074353"/>
            <a:ext cx="1082675" cy="7112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生病</a:t>
            </a:r>
          </a:p>
        </p:txBody>
      </p:sp>
      <p:sp>
        <p:nvSpPr>
          <p:cNvPr id="5" name="文本5"/>
          <p:cNvSpPr txBox="1"/>
          <p:nvPr/>
        </p:nvSpPr>
        <p:spPr>
          <a:xfrm>
            <a:off x="906145" y="3910965"/>
            <a:ext cx="1082675" cy="7112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休息</a:t>
            </a:r>
          </a:p>
        </p:txBody>
      </p:sp>
      <p:sp>
        <p:nvSpPr>
          <p:cNvPr id="6" name="文本6"/>
          <p:cNvSpPr txBox="1"/>
          <p:nvPr/>
        </p:nvSpPr>
        <p:spPr>
          <a:xfrm>
            <a:off x="907733" y="4744403"/>
            <a:ext cx="1082675" cy="7112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出院</a:t>
            </a:r>
          </a:p>
        </p:txBody>
      </p:sp>
      <p:sp>
        <p:nvSpPr>
          <p:cNvPr id="7" name="文本7"/>
          <p:cNvSpPr txBox="1"/>
          <p:nvPr/>
        </p:nvSpPr>
        <p:spPr>
          <a:xfrm>
            <a:off x="914083" y="1404303"/>
            <a:ext cx="1082675" cy="7112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跑步</a:t>
            </a:r>
          </a:p>
        </p:txBody>
      </p:sp>
      <p:sp>
        <p:nvSpPr>
          <p:cNvPr id="8" name="文本8"/>
          <p:cNvSpPr txBox="1"/>
          <p:nvPr/>
        </p:nvSpPr>
        <p:spPr>
          <a:xfrm>
            <a:off x="907733" y="561340"/>
            <a:ext cx="1082675" cy="711200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起床</a:t>
            </a:r>
          </a:p>
        </p:txBody>
      </p:sp>
      <p:sp>
        <p:nvSpPr>
          <p:cNvPr id="9" name="形状2"/>
          <p:cNvSpPr txBox="1"/>
          <p:nvPr/>
        </p:nvSpPr>
        <p:spPr>
          <a:xfrm rot="10800000">
            <a:off x="80963" y="-15875"/>
            <a:ext cx="12700" cy="6873875"/>
          </a:xfrm>
          <a:prstGeom prst="straightConnector1"/>
          <a:solidFill>
            <a:srgbClr val="FFFFFF">
              <a:alpha val="0"/>
            </a:srgbClr>
          </a:solidFill>
          <a:ln w="228600">
            <a:solidFill>
              <a:srgbClr val="80008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0" name="形状3"/>
          <p:cNvSpPr txBox="1"/>
          <p:nvPr/>
        </p:nvSpPr>
        <p:spPr>
          <a:xfrm>
            <a:off x="2327275" y="1973263"/>
            <a:ext cx="6240463" cy="2659062"/>
          </a:xfrm>
          <a:prstGeom prst="wedgeRoundRectCallout"/>
          <a:solidFill>
            <a:srgbClr val="FFFFFF">
              <a:alpha val="100000"/>
            </a:srgbClr>
          </a:solidFill>
          <a:ln w="28575">
            <a:solidFill>
              <a:srgbClr val="CC99F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1" name="文本11"/>
          <p:cNvSpPr txBox="1"/>
          <p:nvPr/>
        </p:nvSpPr>
        <p:spPr>
          <a:xfrm rot="21540000">
            <a:off x="2723515" y="2123758"/>
            <a:ext cx="1603375" cy="6477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华文楷体"/>
                <a:ea typeface="华文楷体"/>
              </a:rPr>
              <a:t>按时吃药</a:t>
            </a:r>
          </a:p>
        </p:txBody>
      </p:sp>
      <p:pic>
        <p:nvPicPr>
          <p:cNvPr id="1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188" y="2805113"/>
            <a:ext cx="2071687" cy="1730375"/>
          </a:xfrm>
          <a:prstGeom prst="rect">
            <a:avLst/>
          </a:prstGeom>
        </p:spPr>
      </p:pic>
      <p:pic>
        <p:nvPicPr>
          <p:cNvPr id="13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325" y="2642784"/>
            <a:ext cx="1754505" cy="1837142"/>
          </a:xfrm>
          <a:prstGeom prst="rect">
            <a:avLst/>
          </a:prstGeom>
        </p:spPr>
      </p:pic>
      <p:sp>
        <p:nvSpPr>
          <p:cNvPr id="14" name="文本12"/>
          <p:cNvSpPr txBox="1"/>
          <p:nvPr/>
        </p:nvSpPr>
        <p:spPr>
          <a:xfrm rot="21540000">
            <a:off x="5951855" y="2111058"/>
            <a:ext cx="1603375" cy="6477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华文楷体"/>
                <a:ea typeface="华文楷体"/>
              </a:rPr>
              <a:t>该吃药了</a:t>
            </a:r>
          </a:p>
        </p:txBody>
      </p:sp>
      <p:pic>
        <p:nvPicPr>
          <p:cNvPr id="15" name="汉字1"/>
          <p:cNvPicPr>
            <a:picLocks noChangeAspect="1"/>
          </p:cNvPicPr>
          <p:nvPr/>
        </p:nvPicPr>
        <p:blipFill>
          <a:fillRect/>
          <a:blip r:embed="rId4"/>
          <a:stretch/>
        </p:blipFill>
        <p:spPr>
          <a:xfrm>
            <a:off x="2688765" y="524446"/>
            <a:ext cx="1082789" cy="785022"/>
          </a:xfrm>
          <a:prstGeom prst="rect">
            <a:avLst/>
          </a:prstGeom>
        </p:spPr>
      </p:pic>
      <p:sp>
        <p:nvSpPr>
          <p:cNvPr id="16" name="文本13"/>
          <p:cNvSpPr txBox="1"/>
          <p:nvPr/>
        </p:nvSpPr>
        <p:spPr>
          <a:xfrm>
            <a:off x="4040924" y="654167"/>
            <a:ext cx="2043779" cy="52574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9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adv. rechtzeitig</a:t>
            </a:r>
          </a:p>
        </p:txBody>
      </p:sp>
      <p:pic>
        <p:nvPicPr>
          <p:cNvPr id="17" name="汉字2"/>
          <p:cNvPicPr>
            <a:picLocks noChangeAspect="1"/>
          </p:cNvPicPr>
          <p:nvPr/>
        </p:nvPicPr>
        <p:blipFill>
          <a:fillRect/>
          <a:blip r:embed="rId5"/>
          <a:stretch/>
        </p:blipFill>
        <p:spPr>
          <a:xfrm>
            <a:off x="2471366" y="4805362"/>
            <a:ext cx="836669" cy="1213171"/>
          </a:xfrm>
          <a:prstGeom prst="rect">
            <a:avLst/>
          </a:prstGeom>
        </p:spPr>
      </p:pic>
      <p:sp>
        <p:nvSpPr>
          <p:cNvPr id="18" name="文本14"/>
          <p:cNvSpPr txBox="1"/>
          <p:nvPr/>
        </p:nvSpPr>
        <p:spPr>
          <a:xfrm>
            <a:off x="4257246" y="4929683"/>
            <a:ext cx="4590415" cy="52574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9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1. Pflicht oder Selbstverständlichkeit</a:t>
            </a:r>
          </a:p>
        </p:txBody>
      </p:sp>
      <p:sp>
        <p:nvSpPr>
          <p:cNvPr id="19" name="文本15"/>
          <p:cNvSpPr txBox="1"/>
          <p:nvPr/>
        </p:nvSpPr>
        <p:spPr>
          <a:xfrm>
            <a:off x="4361078" y="5630580"/>
            <a:ext cx="4866354" cy="86099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9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你该起床了。Du sollst aufstehen. </a:t>
            </a:r>
          </a:p>
          <a:p>
            <a:pPr marL="0" algn="l"/>
            <a:r>
              <a:rPr lang="zh-CN" altLang="en-US" sz="19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我们该走了。Wir sollen/müssen gehen.</a:t>
            </a:r>
          </a:p>
        </p:txBody>
      </p:sp>
      <p:sp>
        <p:nvSpPr>
          <p:cNvPr id="20" name="文本16"/>
          <p:cNvSpPr txBox="1"/>
          <p:nvPr/>
        </p:nvSpPr>
        <p:spPr>
          <a:xfrm>
            <a:off x="2476252" y="6018438"/>
            <a:ext cx="827373" cy="52574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9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该+v.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1" grpId="0" animBg="1"/>
      <p:bldP spid="12" grpId="0" animBg="1"/>
      <p:bldP spid="14" grpId="0" animBg="1"/>
    </p:bldLst>
  </p:timing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671513" y="3101975"/>
            <a:ext cx="1338262" cy="528638"/>
          </a:xfrm>
          <a:prstGeom prst="roundRect"/>
          <a:solidFill>
            <a:srgbClr val="CC99FF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6"/>
          <p:cNvSpPr txBox="1"/>
          <p:nvPr/>
        </p:nvSpPr>
        <p:spPr>
          <a:xfrm>
            <a:off x="942658" y="2236153"/>
            <a:ext cx="1082675" cy="7112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吃药</a:t>
            </a:r>
          </a:p>
        </p:txBody>
      </p:sp>
      <p:sp>
        <p:nvSpPr>
          <p:cNvPr id="4" name="文本7"/>
          <p:cNvSpPr txBox="1"/>
          <p:nvPr/>
        </p:nvSpPr>
        <p:spPr>
          <a:xfrm>
            <a:off x="910908" y="3074353"/>
            <a:ext cx="1082675" cy="7112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生病</a:t>
            </a:r>
          </a:p>
        </p:txBody>
      </p:sp>
      <p:sp>
        <p:nvSpPr>
          <p:cNvPr id="5" name="文本8"/>
          <p:cNvSpPr txBox="1"/>
          <p:nvPr/>
        </p:nvSpPr>
        <p:spPr>
          <a:xfrm>
            <a:off x="906145" y="3910965"/>
            <a:ext cx="1082675" cy="7112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休息</a:t>
            </a:r>
          </a:p>
        </p:txBody>
      </p:sp>
      <p:sp>
        <p:nvSpPr>
          <p:cNvPr id="6" name="文本9"/>
          <p:cNvSpPr txBox="1"/>
          <p:nvPr/>
        </p:nvSpPr>
        <p:spPr>
          <a:xfrm>
            <a:off x="907733" y="4744403"/>
            <a:ext cx="1082675" cy="7112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出院</a:t>
            </a:r>
          </a:p>
        </p:txBody>
      </p:sp>
      <p:sp>
        <p:nvSpPr>
          <p:cNvPr id="7" name="文本10"/>
          <p:cNvSpPr txBox="1"/>
          <p:nvPr/>
        </p:nvSpPr>
        <p:spPr>
          <a:xfrm>
            <a:off x="914083" y="1404303"/>
            <a:ext cx="1082675" cy="7112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跑步</a:t>
            </a:r>
          </a:p>
        </p:txBody>
      </p:sp>
      <p:sp>
        <p:nvSpPr>
          <p:cNvPr id="8" name="文本11"/>
          <p:cNvSpPr txBox="1"/>
          <p:nvPr/>
        </p:nvSpPr>
        <p:spPr>
          <a:xfrm>
            <a:off x="907733" y="561340"/>
            <a:ext cx="1082675" cy="711200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起床</a:t>
            </a:r>
          </a:p>
        </p:txBody>
      </p:sp>
      <p:sp>
        <p:nvSpPr>
          <p:cNvPr id="9" name="形状2"/>
          <p:cNvSpPr txBox="1"/>
          <p:nvPr/>
        </p:nvSpPr>
        <p:spPr>
          <a:xfrm rot="10800000">
            <a:off x="80963" y="-15875"/>
            <a:ext cx="12700" cy="6873875"/>
          </a:xfrm>
          <a:prstGeom prst="straightConnector1"/>
          <a:solidFill>
            <a:srgbClr val="FFFFFF">
              <a:alpha val="0"/>
            </a:srgbClr>
          </a:solidFill>
          <a:ln w="228600">
            <a:solidFill>
              <a:srgbClr val="80008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0" name="形状3"/>
          <p:cNvSpPr txBox="1"/>
          <p:nvPr/>
        </p:nvSpPr>
        <p:spPr>
          <a:xfrm>
            <a:off x="2298700" y="2805113"/>
            <a:ext cx="6240463" cy="2659062"/>
          </a:xfrm>
          <a:prstGeom prst="wedgeRoundRectCallout"/>
          <a:solidFill>
            <a:srgbClr val="FFFFFF">
              <a:alpha val="100000"/>
            </a:srgbClr>
          </a:solidFill>
          <a:ln w="28575">
            <a:solidFill>
              <a:srgbClr val="CC99F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1" name="文本16"/>
          <p:cNvSpPr txBox="1"/>
          <p:nvPr/>
        </p:nvSpPr>
        <p:spPr>
          <a:xfrm>
            <a:off x="2872740" y="2923858"/>
            <a:ext cx="1603375" cy="6477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华文楷体"/>
                <a:ea typeface="华文楷体"/>
              </a:rPr>
              <a:t>生病住院</a:t>
            </a:r>
          </a:p>
        </p:txBody>
      </p:sp>
      <p:pic>
        <p:nvPicPr>
          <p:cNvPr id="1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3200" y="3611563"/>
            <a:ext cx="2492375" cy="1736725"/>
          </a:xfrm>
          <a:prstGeom prst="rect">
            <a:avLst/>
          </a:prstGeom>
        </p:spPr>
      </p:pic>
      <p:sp>
        <p:nvSpPr>
          <p:cNvPr id="13" name="文本17"/>
          <p:cNvSpPr txBox="1"/>
          <p:nvPr/>
        </p:nvSpPr>
        <p:spPr>
          <a:xfrm>
            <a:off x="5234940" y="2898458"/>
            <a:ext cx="2890838" cy="6477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华文楷体"/>
                <a:ea typeface="华文楷体"/>
              </a:rPr>
              <a:t>生病了要按时吃药</a:t>
            </a:r>
          </a:p>
        </p:txBody>
      </p:sp>
      <p:pic>
        <p:nvPicPr>
          <p:cNvPr id="14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374" t="11250" r="12187" b="17916"/>
          <a:stretch>
            <a:fillRect/>
          </a:stretch>
        </p:blipFill>
        <p:spPr>
          <a:xfrm>
            <a:off x="2785109" y="3643313"/>
            <a:ext cx="2015859" cy="1497647"/>
          </a:xfrm>
          <a:prstGeom prst="rect">
            <a:avLst/>
          </a:prstGeom>
        </p:spPr>
      </p:pic>
      <p:pic>
        <p:nvPicPr>
          <p:cNvPr id="15" name="汉字2"/>
          <p:cNvPicPr>
            <a:picLocks noChangeAspect="1"/>
          </p:cNvPicPr>
          <p:nvPr/>
        </p:nvPicPr>
        <p:blipFill>
          <a:fillRect/>
          <a:blip r:embed="rId4"/>
          <a:stretch/>
        </p:blipFill>
        <p:spPr>
          <a:xfrm>
            <a:off x="2723378" y="1272130"/>
            <a:ext cx="1082789" cy="785022"/>
          </a:xfrm>
          <a:prstGeom prst="rect">
            <a:avLst/>
          </a:prstGeom>
        </p:spPr>
      </p:pic>
      <p:sp>
        <p:nvSpPr>
          <p:cNvPr id="16" name="文本18"/>
          <p:cNvSpPr txBox="1"/>
          <p:nvPr/>
        </p:nvSpPr>
        <p:spPr>
          <a:xfrm>
            <a:off x="4127459" y="1401851"/>
            <a:ext cx="3297904" cy="52574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9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ein stationärer Aufenthalt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698500" y="3951288"/>
            <a:ext cx="1336675" cy="528637"/>
          </a:xfrm>
          <a:prstGeom prst="roundRect"/>
          <a:solidFill>
            <a:srgbClr val="CC99FF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sp>
        <p:nvSpPr>
          <p:cNvPr id="3" name="文本3"/>
          <p:cNvSpPr txBox="1"/>
          <p:nvPr/>
        </p:nvSpPr>
        <p:spPr>
          <a:xfrm>
            <a:off x="942658" y="2236153"/>
            <a:ext cx="1082675" cy="7112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吃药</a:t>
            </a:r>
          </a:p>
        </p:txBody>
      </p:sp>
      <p:sp>
        <p:nvSpPr>
          <p:cNvPr id="4" name="文本4"/>
          <p:cNvSpPr txBox="1"/>
          <p:nvPr/>
        </p:nvSpPr>
        <p:spPr>
          <a:xfrm>
            <a:off x="910908" y="3074353"/>
            <a:ext cx="1082675" cy="7112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生病</a:t>
            </a:r>
          </a:p>
        </p:txBody>
      </p:sp>
      <p:sp>
        <p:nvSpPr>
          <p:cNvPr id="5" name="文本5"/>
          <p:cNvSpPr txBox="1"/>
          <p:nvPr/>
        </p:nvSpPr>
        <p:spPr>
          <a:xfrm>
            <a:off x="906145" y="3910965"/>
            <a:ext cx="1082675" cy="7112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休息</a:t>
            </a:r>
          </a:p>
        </p:txBody>
      </p:sp>
      <p:sp>
        <p:nvSpPr>
          <p:cNvPr id="6" name="文本6"/>
          <p:cNvSpPr txBox="1"/>
          <p:nvPr/>
        </p:nvSpPr>
        <p:spPr>
          <a:xfrm>
            <a:off x="907733" y="4744403"/>
            <a:ext cx="1082675" cy="7112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出院</a:t>
            </a:r>
          </a:p>
        </p:txBody>
      </p:sp>
      <p:sp>
        <p:nvSpPr>
          <p:cNvPr id="7" name="文本7"/>
          <p:cNvSpPr txBox="1"/>
          <p:nvPr/>
        </p:nvSpPr>
        <p:spPr>
          <a:xfrm>
            <a:off x="914083" y="1404303"/>
            <a:ext cx="1082675" cy="7112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跑步</a:t>
            </a:r>
          </a:p>
        </p:txBody>
      </p:sp>
      <p:sp>
        <p:nvSpPr>
          <p:cNvPr id="8" name="文本8"/>
          <p:cNvSpPr txBox="1"/>
          <p:nvPr/>
        </p:nvSpPr>
        <p:spPr>
          <a:xfrm>
            <a:off x="907733" y="561340"/>
            <a:ext cx="1082675" cy="711200"/>
          </a:xfrm>
          <a:prstGeom prst="rect">
            <a:avLst/>
          </a:prstGeom>
          <a:noFill/>
        </p:spPr>
        <p:txBody>
          <a:bodyPr anchor="t"/>
          <a:lstStyle/>
          <a:p>
            <a:pPr marL="0" algn="ctr">
              <a:lnSpc>
                <a:spcPts val="3300"/>
              </a:lnSpc>
            </a:pPr>
            <a:r>
              <a:rPr lang="zh-CN" altLang="en-US" sz="2800" b="1" i="0" dirty="0">
                <a:solidFill>
                  <a:srgbClr val="000000">
                    <a:alpha val="100000"/>
                  </a:srgbClr>
                </a:solidFill>
                <a:latin typeface="宋体"/>
                <a:ea typeface="宋体"/>
              </a:rPr>
              <a:t>起床</a:t>
            </a:r>
          </a:p>
        </p:txBody>
      </p:sp>
      <p:sp>
        <p:nvSpPr>
          <p:cNvPr id="9" name="形状2"/>
          <p:cNvSpPr txBox="1"/>
          <p:nvPr/>
        </p:nvSpPr>
        <p:spPr>
          <a:xfrm rot="10800000">
            <a:off x="80963" y="-15875"/>
            <a:ext cx="12700" cy="6873875"/>
          </a:xfrm>
          <a:prstGeom prst="straightConnector1"/>
          <a:solidFill>
            <a:srgbClr val="FFFFFF">
              <a:alpha val="0"/>
            </a:srgbClr>
          </a:solidFill>
          <a:ln w="228600">
            <a:solidFill>
              <a:srgbClr val="800080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0" name="形状3"/>
          <p:cNvSpPr txBox="1"/>
          <p:nvPr/>
        </p:nvSpPr>
        <p:spPr>
          <a:xfrm>
            <a:off x="2374900" y="3706813"/>
            <a:ext cx="6240463" cy="2659062"/>
          </a:xfrm>
          <a:prstGeom prst="wedgeRoundRectCallout"/>
          <a:solidFill>
            <a:srgbClr val="FFFFFF">
              <a:alpha val="100000"/>
            </a:srgbClr>
          </a:solidFill>
          <a:ln w="28575">
            <a:solidFill>
              <a:srgbClr val="CC99FF">
                <a:alpha val="100000"/>
              </a:srgbClr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11" name="文本15"/>
          <p:cNvSpPr txBox="1"/>
          <p:nvPr/>
        </p:nvSpPr>
        <p:spPr>
          <a:xfrm>
            <a:off x="2512378" y="3823970"/>
            <a:ext cx="2244725" cy="6477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华文楷体"/>
                <a:ea typeface="华文楷体"/>
              </a:rPr>
              <a:t>晚上按时休息</a:t>
            </a:r>
          </a:p>
        </p:txBody>
      </p:sp>
      <p:pic>
        <p:nvPicPr>
          <p:cNvPr id="12" name="图片1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900" y="4424363"/>
            <a:ext cx="2833688" cy="1779587"/>
          </a:xfrm>
          <a:prstGeom prst="rect">
            <a:avLst/>
          </a:prstGeom>
        </p:spPr>
      </p:pic>
      <p:sp>
        <p:nvSpPr>
          <p:cNvPr id="13" name="文本16"/>
          <p:cNvSpPr txBox="1"/>
          <p:nvPr/>
        </p:nvSpPr>
        <p:spPr>
          <a:xfrm>
            <a:off x="5609590" y="3808095"/>
            <a:ext cx="1944688" cy="647700"/>
          </a:xfrm>
          <a:prstGeom prst="rect">
            <a:avLst/>
          </a:prstGeom>
          <a:noFill/>
        </p:spPr>
        <p:txBody>
          <a:bodyPr anchor="t"/>
          <a:lstStyle/>
          <a:p>
            <a:pPr marL="0" algn="l">
              <a:lnSpc>
                <a:spcPts val="2800"/>
              </a:lnSpc>
            </a:pPr>
            <a:r>
              <a:rPr lang="zh-CN" altLang="en-US" sz="2400" b="1" i="0" dirty="0">
                <a:solidFill>
                  <a:srgbClr val="000000">
                    <a:alpha val="100000"/>
                  </a:srgbClr>
                </a:solidFill>
                <a:latin typeface="华文楷体"/>
                <a:ea typeface="华文楷体"/>
              </a:rPr>
              <a:t>累了就休息</a:t>
            </a:r>
          </a:p>
        </p:txBody>
      </p:sp>
      <p:pic>
        <p:nvPicPr>
          <p:cNvPr id="14" name="图片2">
            <a:extLst>
              <a:ext uri="{FF2B5EF4-FFF2-40B4-BE49-F238E27FC236}">
                <a16:creationId xmlns:a16="http://schemas.microsoft.com/office/drawing/2014/main" id="{69ED34C6-1862-8A8A-03F9-2D1EFC8C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6188" y="4424363"/>
            <a:ext cx="2373312" cy="1779587"/>
          </a:xfrm>
          <a:prstGeom prst="rect">
            <a:avLst/>
          </a:prstGeom>
        </p:spPr>
      </p:pic>
      <p:pic>
        <p:nvPicPr>
          <p:cNvPr id="15" name="汉字1"/>
          <p:cNvPicPr>
            <a:picLocks noChangeAspect="1"/>
          </p:cNvPicPr>
          <p:nvPr/>
        </p:nvPicPr>
        <p:blipFill>
          <a:fillRect/>
          <a:blip r:embed="rId4"/>
          <a:stretch/>
        </p:blipFill>
        <p:spPr>
          <a:xfrm>
            <a:off x="2694984" y="310591"/>
            <a:ext cx="836669" cy="1213171"/>
          </a:xfrm>
          <a:prstGeom prst="rect">
            <a:avLst/>
          </a:prstGeom>
        </p:spPr>
      </p:pic>
      <p:sp>
        <p:nvSpPr>
          <p:cNvPr id="16" name="文本17"/>
          <p:cNvSpPr txBox="1"/>
          <p:nvPr/>
        </p:nvSpPr>
        <p:spPr>
          <a:xfrm>
            <a:off x="3876523" y="310429"/>
            <a:ext cx="6053455" cy="72688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1. drückt frühes oder schnelles Eintreten einer Handlung aus</a:t>
            </a:r>
          </a:p>
          <a:p>
            <a:pPr marL="0" algn="l"/>
            <a:r>
              <a:rPr lang="zh-CN" altLang="en-US" sz="1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    schon / gleich / sofort</a:t>
            </a:r>
          </a:p>
        </p:txBody>
      </p:sp>
      <p:sp>
        <p:nvSpPr>
          <p:cNvPr id="17" name="文本18"/>
          <p:cNvSpPr txBox="1"/>
          <p:nvPr/>
        </p:nvSpPr>
        <p:spPr>
          <a:xfrm>
            <a:off x="4134364" y="976713"/>
            <a:ext cx="6031802" cy="995077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我七点就起床了。Ich bin schon um sieben Uhr aufgestanden.</a:t>
            </a:r>
          </a:p>
          <a:p>
            <a:pPr marL="0" algn="l"/>
            <a:r>
              <a:rPr lang="zh-CN" altLang="en-US" sz="1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(früher oder schneller als erwartet.)</a:t>
            </a:r>
          </a:p>
          <a:p>
            <a:pPr marL="0" algn="l"/>
            <a:r>
              <a:rPr lang="zh-CN" altLang="en-US" sz="1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我就好了。Ich bin gleich festig.</a:t>
            </a:r>
          </a:p>
        </p:txBody>
      </p:sp>
      <p:sp>
        <p:nvSpPr>
          <p:cNvPr id="18" name="文本19"/>
          <p:cNvSpPr txBox="1"/>
          <p:nvPr/>
        </p:nvSpPr>
        <p:spPr>
          <a:xfrm>
            <a:off x="3921290" y="1971437"/>
            <a:ext cx="5321491" cy="726884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2. zur Darstellung einer Folge oder eines Ergebnisses</a:t>
            </a:r>
          </a:p>
          <a:p>
            <a:pPr marL="0" algn="l"/>
            <a:r>
              <a:rPr lang="zh-CN" altLang="en-US" sz="1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    dann / also / somit / folglich</a:t>
            </a:r>
          </a:p>
        </p:txBody>
      </p:sp>
      <p:sp>
        <p:nvSpPr>
          <p:cNvPr id="19" name="文本20"/>
          <p:cNvSpPr txBox="1"/>
          <p:nvPr/>
        </p:nvSpPr>
        <p:spPr>
          <a:xfrm>
            <a:off x="4199734" y="2616051"/>
            <a:ext cx="5839301" cy="45869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599" b="0" i="0" dirty="0">
                <a:solidFill>
                  <a:srgbClr val="000000">
                    <a:alpha val="100000"/>
                  </a:srgbClr>
                </a:solidFill>
                <a:latin typeface="微软雅黑"/>
                <a:ea typeface="微软雅黑"/>
              </a:rPr>
              <a:t>累了就休息。Wenn du müde bist, ruhst du dann dich aus.  </a:t>
            </a:r>
          </a:p>
        </p:txBody>
      </p:sp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6" fill="hold">
                      <p:stCondLst>
                        <p:cond delay="indefinite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Walk</dc:creator>
  <dc:title>2025-10-15</dc:title>
  <revision>1</revision>
  <dcterms:created xsi:type="dcterms:W3CDTF">2025-10-15T00:41:44.9853893Z</dcterms:created>
  <dcterms:modified xsi:type="dcterms:W3CDTF">2025-10-15T00:41:44.9853956Z</dcterms:modified>
  <lastModifiedBy>Walk</lastModifiedBy>
</core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EasiNote5</vt:lpwstr>
  </op:property>
  <op:property fmtid="{D5CDD505-2E9C-101B-9397-08002B2CF9AE}" pid="3" name="ApplicationVersion">
    <vt:lpwstr>5.2.4.9158</vt:lpwstr>
  </op:property>
  <op:property fmtid="{D5CDD505-2E9C-101B-9397-08002B2CF9AE}" pid="4" name="EasiNoteCoursewareInfo">
    <vt:lpwstr>b613b39b-d136-4db8-a018-9370b5303540:31</vt:lpwstr>
  </op:property>
  <op:property fmtid="{D5CDD505-2E9C-101B-9397-08002B2CF9AE}" pid="5" name="EasiNoteDocumentName">
    <vt:lpwstr>2025-10-15</vt:lpwstr>
  </op:property>
  <op:property fmtid="{D5CDD505-2E9C-101B-9397-08002B2CF9AE}" pid="6" name="EasiNoteAuthor">
    <vt:lpwstr>hxnvhyolqjowmnvrwtwxix1s375y7221</vt:lpwstr>
  </op:property>
  <op:property fmtid="{D5CDD505-2E9C-101B-9397-08002B2CF9AE}" pid="7" name="EasiNoteUpstreamCoursewareInfo_0">
    <vt:lpwstr>b613b39b-d136-4db8-a018-9370b5303540</vt:lpwstr>
  </op:property>
</op:Properties>
</file>